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366683cba04367" /><Relationship Type="http://schemas.openxmlformats.org/officeDocument/2006/relationships/extended-properties" Target="/docProps/app.xml" Id="R3c51b3e6d28242e3" /><Relationship Type="http://schemas.openxmlformats.org/officeDocument/2006/relationships/officeDocument" Target="/ppt/presentation.xml" Id="R3a957d71410246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3104ed26b54fce"/>
  </p:sldMasterIdLst>
  <p:notesMasterIdLst>
    <p:notesMasterId xmlns:r="http://schemas.openxmlformats.org/officeDocument/2006/relationships" r:id="R755092d063534f52"/>
  </p:notesMasterIdLst>
  <p:sldIdLst>
    <p:sldId xmlns:r="http://schemas.openxmlformats.org/officeDocument/2006/relationships" id="256" r:id="Rb9fc2c85e0a84765"/>
    <p:sldId xmlns:r="http://schemas.openxmlformats.org/officeDocument/2006/relationships" id="257" r:id="R2285295dfc2547d6"/>
    <p:sldId xmlns:r="http://schemas.openxmlformats.org/officeDocument/2006/relationships" id="258" r:id="R3862e11995774904"/>
    <p:sldId xmlns:r="http://schemas.openxmlformats.org/officeDocument/2006/relationships" id="259" r:id="R8e2f69cd53244e9b"/>
    <p:sldId xmlns:r="http://schemas.openxmlformats.org/officeDocument/2006/relationships" id="260" r:id="R9b3a038b38a24f79"/>
    <p:sldId xmlns:r="http://schemas.openxmlformats.org/officeDocument/2006/relationships" id="261" r:id="Rbbe37ad515a641f1"/>
    <p:sldId xmlns:r="http://schemas.openxmlformats.org/officeDocument/2006/relationships" id="262" r:id="R8ce929786d894766"/>
    <p:sldId xmlns:r="http://schemas.openxmlformats.org/officeDocument/2006/relationships" id="263" r:id="R62ff4eb6ee8144bb"/>
    <p:sldId xmlns:r="http://schemas.openxmlformats.org/officeDocument/2006/relationships" id="264" r:id="R5a14c6b251a14dd0"/>
    <p:sldId xmlns:r="http://schemas.openxmlformats.org/officeDocument/2006/relationships" id="265" r:id="Rba9fe418deff4756"/>
    <p:sldId xmlns:r="http://schemas.openxmlformats.org/officeDocument/2006/relationships" id="266" r:id="R17dccd341fe046db"/>
    <p:sldId xmlns:r="http://schemas.openxmlformats.org/officeDocument/2006/relationships" id="267" r:id="R01803a347f5a435a"/>
    <p:sldId xmlns:r="http://schemas.openxmlformats.org/officeDocument/2006/relationships" id="268" r:id="R9b52e3d8d51b4db5"/>
    <p:sldId xmlns:r="http://schemas.openxmlformats.org/officeDocument/2006/relationships" id="269" r:id="R08b38bfbfa464c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e85b2698984154" /><Relationship Type="http://schemas.openxmlformats.org/officeDocument/2006/relationships/slideMaster" Target="/ppt/slideMasters/slideMaster1.xml" Id="R023104ed26b54fce" /><Relationship Type="http://schemas.openxmlformats.org/officeDocument/2006/relationships/notesMaster" Target="/ppt/notesMasters/notesMaster1.xml" Id="R755092d063534f52" /><Relationship Type="http://schemas.openxmlformats.org/officeDocument/2006/relationships/presProps" Target="/ppt/presProps.xml" Id="R098abec38d464936" /><Relationship Type="http://schemas.openxmlformats.org/officeDocument/2006/relationships/tableStyles" Target="/ppt/tableStyles.xml" Id="Rf146c16c9d674d9c" /><Relationship Type="http://schemas.openxmlformats.org/officeDocument/2006/relationships/slide" Target="/ppt/slides/slide1.xml" Id="Rb9fc2c85e0a84765" /><Relationship Type="http://schemas.openxmlformats.org/officeDocument/2006/relationships/slide" Target="/ppt/slides/slide2.xml" Id="R2285295dfc2547d6" /><Relationship Type="http://schemas.openxmlformats.org/officeDocument/2006/relationships/slide" Target="/ppt/slides/slide3.xml" Id="R3862e11995774904" /><Relationship Type="http://schemas.openxmlformats.org/officeDocument/2006/relationships/slide" Target="/ppt/slides/slide4.xml" Id="R8e2f69cd53244e9b" /><Relationship Type="http://schemas.openxmlformats.org/officeDocument/2006/relationships/slide" Target="/ppt/slides/slide5.xml" Id="R9b3a038b38a24f79" /><Relationship Type="http://schemas.openxmlformats.org/officeDocument/2006/relationships/slide" Target="/ppt/slides/slide6.xml" Id="Rbbe37ad515a641f1" /><Relationship Type="http://schemas.openxmlformats.org/officeDocument/2006/relationships/slide" Target="/ppt/slides/slide7.xml" Id="R8ce929786d894766" /><Relationship Type="http://schemas.openxmlformats.org/officeDocument/2006/relationships/slide" Target="/ppt/slides/slide8.xml" Id="R62ff4eb6ee8144bb" /><Relationship Type="http://schemas.openxmlformats.org/officeDocument/2006/relationships/slide" Target="/ppt/slides/slide9.xml" Id="R5a14c6b251a14dd0" /><Relationship Type="http://schemas.openxmlformats.org/officeDocument/2006/relationships/slide" Target="/ppt/slides/slide10.xml" Id="Rba9fe418deff4756" /><Relationship Type="http://schemas.openxmlformats.org/officeDocument/2006/relationships/slide" Target="/ppt/slides/slide11.xml" Id="R17dccd341fe046db" /><Relationship Type="http://schemas.openxmlformats.org/officeDocument/2006/relationships/slide" Target="/ppt/slides/slide12.xml" Id="R01803a347f5a435a" /><Relationship Type="http://schemas.openxmlformats.org/officeDocument/2006/relationships/slide" Target="/ppt/slides/slide13.xml" Id="R9b52e3d8d51b4db5" /><Relationship Type="http://schemas.openxmlformats.org/officeDocument/2006/relationships/slide" Target="/ppt/slides/slide14.xml" Id="R08b38bfbfa464c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89324ac1fd48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44e04aa3a743b3" /><Relationship Type="http://schemas.openxmlformats.org/officeDocument/2006/relationships/notesMaster" Target="/ppt/notesMasters/notesMaster1.xml" Id="Re7be3797788f4f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45c99964814a2c" /><Relationship Type="http://schemas.openxmlformats.org/officeDocument/2006/relationships/notesMaster" Target="/ppt/notesMasters/notesMaster1.xml" Id="R78c2bed2ca0e42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d8c9f2f325480a" /><Relationship Type="http://schemas.openxmlformats.org/officeDocument/2006/relationships/notesMaster" Target="/ppt/notesMasters/notesMaster1.xml" Id="R1f8ffbf74aba4d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d3bf8fb7694143" /><Relationship Type="http://schemas.openxmlformats.org/officeDocument/2006/relationships/notesMaster" Target="/ppt/notesMasters/notesMaster1.xml" Id="R08b1a3970d2240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4bf6d4db6b4ca6" /><Relationship Type="http://schemas.openxmlformats.org/officeDocument/2006/relationships/notesMaster" Target="/ppt/notesMasters/notesMaster1.xml" Id="R243b24d0a79f40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0b67e294374308" /><Relationship Type="http://schemas.openxmlformats.org/officeDocument/2006/relationships/notesMaster" Target="/ppt/notesMasters/notesMaster1.xml" Id="Raeac8359ea6b47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6dc1b7dd604bda" /><Relationship Type="http://schemas.openxmlformats.org/officeDocument/2006/relationships/notesMaster" Target="/ppt/notesMasters/notesMaster1.xml" Id="R505a3b0b38ac43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a2e3290a874734" /><Relationship Type="http://schemas.openxmlformats.org/officeDocument/2006/relationships/notesMaster" Target="/ppt/notesMasters/notesMaster1.xml" Id="R0548baeae3ed4c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5a41001b2d43a4" /><Relationship Type="http://schemas.openxmlformats.org/officeDocument/2006/relationships/notesMaster" Target="/ppt/notesMasters/notesMaster1.xml" Id="R35c02cfc71684f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3a916e1c12466d" /><Relationship Type="http://schemas.openxmlformats.org/officeDocument/2006/relationships/notesMaster" Target="/ppt/notesMasters/notesMaster1.xml" Id="R49e97e15ef7d43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d877219d854843" /><Relationship Type="http://schemas.openxmlformats.org/officeDocument/2006/relationships/notesMaster" Target="/ppt/notesMasters/notesMaster1.xml" Id="R6fb906e990db40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61b371a9f347ca" /><Relationship Type="http://schemas.openxmlformats.org/officeDocument/2006/relationships/notesMaster" Target="/ppt/notesMasters/notesMaster1.xml" Id="Rd1009d40b2a3425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ce77eef231d40d6" /><Relationship Type="http://schemas.openxmlformats.org/officeDocument/2006/relationships/notesMaster" Target="/ppt/notesMasters/notesMaster1.xml" Id="Rb5e379e0fee344c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76692053074278" /><Relationship Type="http://schemas.openxmlformats.org/officeDocument/2006/relationships/notesMaster" Target="/ppt/notesMasters/notesMaster1.xml" Id="R3f4c0fed751147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项目名称由申报人确定。用户提供的原始材料是一份对未来人机交互与 Agent 协作的判断，本 BP 将其转化为早期软件产品方案。创始人背景为互联网、AI开发者。当前材料未提供具体履历、已注册主体、原型、用户、收入或知识产权证据。下文产品能力均为规划，试点指标为目标，商业数字为待验证假设。</a:t>
            </a:r>
          </a:p>
          <a:p xmlns:a="http://schemas.openxmlformats.org/drawingml/2006/main">
            <a:r>
              <a:t>封面插画为AI生成的概念图，不代表真实产品截图。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问题来自用户提供的跨应用理解、转换、协调和核验的原始论述。这里选择客户询盘场景作为产品切入点，不代表已经完成客户调研。访谈需要收集真实任务样本、现有耗时、失败点和付费意愿，避免将通用趋势推演当作市场事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优先选择报价规则相对清楚、交易链条短、决策人直接使用产品的服务型 OPC。首版不假设能够自动判断所有商务条款。需要通过至少20次访谈确认用户是否每周处理足够多的同类任务，以及现有工具能否低成本解决其问题。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拟开发产品的委托示例，不是已上线界面。授权包含委托人、对象范围、动作范围、预算、有效期与撤销状态。审批必须绑定收件人、正文、附件和具体操作版本，内容变化后重新确认。发送成功只代表服务商接受请求或回执状态，不等于客户已读，更不等于成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首版以可授权的邮箱 API 和文档/表格接口为主。没有合适 API 时再评估浏览器操作，登录和验证码由用户接管。客户端通过对话创建任务，通过可编辑表格和文档查看及修改结果，通过手机通知处理审批和异常。首版不处理自动付款、复杂交易和物理设备控制。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技术方案来自用户原文，并结合 MCP、A2A、WebMCP 官方材料核查。拟采用持久化任务状态、事件记录、后台队列、权限策略、幂等键和业务状态回查。首版保持少量执行器，避免为每个子任务配置完整桌面。API 优先，浏览器用于存量软件兼容。专业 Agent 只接收完成子任务所需的权限。协议解决通信的一部分，产品自身负责授权、验收、资源冲突和恢复。参考 S1、S2、S3。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>S1 MCP 架构与工具发现</a:t>
            </a:r>
          </a:p>
          <a:p xmlns:a="http://schemas.openxmlformats.org/drawingml/2006/main">
            <a:r>
              <a:t>https://modelcontextprotocol.io/docs/learn/architecture</a:t>
            </a:r>
          </a:p>
          <a:p xmlns:a="http://schemas.openxmlformats.org/drawingml/2006/main">
            <a:r>
              <a:t>MCP 提供工具与数据连接机制。协议接入不等于获得业务权限，也不证明业务结果。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S2 WebMCP 设计仓库</a:t>
            </a:r>
          </a:p>
          <a:p xmlns:a="http://schemas.openxmlformats.org/drawingml/2006/main">
            <a:r>
              <a:t>https://github.com/webmachinelearning/webmcp</a:t>
            </a:r>
          </a:p>
          <a:p xmlns:a="http://schemas.openxmlformats.org/drawingml/2006/main">
            <a:r>
              <a:t>WebMCP 探索网页向 Agent 暴露工具。项目仍需按实际浏览器和网站支持情况适配。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 A2A 官方规范</a:t>
            </a:r>
          </a:p>
          <a:p xmlns:a="http://schemas.openxmlformats.org/drawingml/2006/main">
            <a:r>
              <a:t>https://a2a-protocol.org/latest/specification/</a:t>
            </a:r>
          </a:p>
          <a:p xmlns:a="http://schemas.openxmlformats.org/drawingml/2006/main">
            <a:r>
              <a:t>A2A 描述 Agent 任务、状态和产物交互。产品仍需要自行定义业务验收。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ChatGPT agents 的能力描述参考 OpenAI 官方 Workspace agents 页面 S4。n8n 的工作流、人工审批、MCP 与审计能力参考官网 S5。这里不声称竞争产品缺乏授权、长期任务或记录能力。自建工具链属于替代方案分析。明格拉的能力是计划，尚未完成同任务比较测试。需与用户现用方案进行耗时、成功率、接管次数、维护成本和续费意愿比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>S4 OpenAI Workspace agents 官方介绍</a:t>
            </a:r>
          </a:p>
          <a:p xmlns:a="http://schemas.openxmlformats.org/drawingml/2006/main">
            <a:r>
              <a:t>https://openai.com/index/introducing-workspace-agents-in-chatgpt/</a:t>
            </a:r>
          </a:p>
          <a:p xmlns:a="http://schemas.openxmlformats.org/drawingml/2006/main">
            <a:r>
              <a:t>现有产品已提供跨工具的团队 Agent 和治理能力，构成直接竞争。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S5 n8n 官方 AI 产品介绍</a:t>
            </a:r>
          </a:p>
          <a:p xmlns:a="http://schemas.openxmlformats.org/drawingml/2006/main">
            <a:r>
              <a:t>https://n8n.io/ai/</a:t>
            </a:r>
          </a:p>
          <a:p xmlns:a="http://schemas.openxmlformats.org/drawingml/2006/main">
            <a:r>
              <a:t>n8n 已提供工作流、工具连接、人工审批和审计等能力，构成直接竞争或可复用基础。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价格和配额是商业假设，未参考已签客户合同，也不是现有报价。标准任务拟定义为一个预配置业务流程，设定最大工具调用次数、执行时长、重试上限及可处理附件大小，失败和重试消耗同样计入成本。用户支付299元为待测试方案，超额价格在获得真实成本分布后确定。外部软件订阅和第三方服务费是否包含，需在正式服务条款中明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获客渠道为 OPC 社区活动、创始人自有公开渠道以及设计伙伴转介绍，尚未达成渠道合作。设计伙伴不等同付费客户，访谈也不等同购买意向。试点按周衡量实际任务数、端到端完成率、接管次数、耗时下降及使用频率。初步商业门槛：10位伙伴中至少3位愿意真实付费，并观察下一计费周期续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程排期假设创始人能承担主要产品和软件开发工作，且连接器可以按授权接入。如果能力、时间或接口条件不满足，需要重估排期和外包成本。任务成功定义为业务输出满足验收且外部状态回查一致，不能仅使用模型自报完成。耗时下降按同类任务的人工操作时间和总等待时间分别测量，以使用前基线比较。100个关键动作用例覆盖权限撤销、任务预算超限、审批版本变化、重复请求和内容注入等条件。所有指标尚未测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原文强调身份、权限、预算、资源冲突、业务证据以及服务商与用户的利益差异。本产品拟将这些要求放入可测试的任务系统。外部网页、邮件和工具返回内容视为资料，不允许直接改变权限或执行策略。保护措施包括最小权限、凭据加密、账户隔离、审计、删除和失败停止。任务数据仅在用户授权与适用条款允许范围内用于改进，不承诺已形成数据壁垒。自研知识产权计划覆盖任务状态结构、委托策略、验收器及交互代码，第三方组件遵守其许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创始人背景为互联网、AI开发者，具体履历与投入时间尚待补充。主体状态、股权结构、知识产权权属、财务管理与研发投入等信息需要申报人提供。入驻与扶持资格需要受理方审核，尚无补贴或资金承诺。S7为2026年度第一批评审公告，该批次已结束，只用于了解申报框架。当前方向归属与资格需向受理方确认。本项目目前规划为AI应用软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>S7 数栖湾项目评审公告</a:t>
            </a:r>
          </a:p>
          <a:p xmlns:a="http://schemas.openxmlformats.org/drawingml/2006/main">
            <a:r>
              <a:t>https://www.36kr.com/p/3734058948444164</a:t>
            </a:r>
          </a:p>
          <a:p xmlns:a="http://schemas.openxmlformats.org/drawingml/2006/main">
            <a:r>
              <a:t>2026年第一批公告包含 AI+ 产业方向、项目申报要求及支持条款。该批次已结束，当前资格需重新确认。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预算为8,000+4,000+3,000+5,000+5,000=25,000元。申报人尚未提供自有资金或融资承诺，因此不写已落实资金。基准单位成本假设：100次标准任务×0.50元实际全成本/次（含失败重试）+30元账户分摊云资源等可变支出=80元/月；299−80=219元，服务贡献率73.2%，不等同完整利润率。敏感性：任务成本升至1.50元/次，单账户成本180元，贡献119元，贡献率39.8%。正式测算需纳入客服人工、支付手续费、获客、退款、税费与租金。115为ceil(25,000/219)，是另设固定现金支出25,000元/月情景下的示例，不是90天预算摊销或盈亏预测。3个账户每月订阅收入897元，尚不足支撑开发。100个稳定账户MRR29,900元，年化订阅收入358,800元，均只是敏感性情景，不是已获客户或年度收入预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资料来源（核查日期2026-10-09）：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列出全部外部资料，核查日期2026年10月9日。协议与竞品只用于解释技术方向和竞争环境。没有采用未经核实的市场规模或行业增速。项目名称为明格拉，创始人背景为互联网、AI开发者。定价、标准任务定义、成本、90天计划及试点指标均为暂定假设。个人资料与项目进展按用户后续提供的信息更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S1 MCP 架构与工具发现</a:t>
            </a:r>
          </a:p>
          <a:p xmlns:a="http://schemas.openxmlformats.org/drawingml/2006/main">
            <a:r>
              <a:t>https://modelcontextprotocol.io/docs/learn/architecture</a:t>
            </a:r>
          </a:p>
          <a:p xmlns:a="http://schemas.openxmlformats.org/drawingml/2006/main">
            <a:r>
              <a:t>MCP 提供工具与数据连接机制。协议接入不等于获得业务权限，也不证明业务结果。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S2 WebMCP 设计仓库</a:t>
            </a:r>
          </a:p>
          <a:p xmlns:a="http://schemas.openxmlformats.org/drawingml/2006/main">
            <a:r>
              <a:t>https://github.com/webmachinelearning/webmcp</a:t>
            </a:r>
          </a:p>
          <a:p xmlns:a="http://schemas.openxmlformats.org/drawingml/2006/main">
            <a:r>
              <a:t>WebMCP 探索网页向 Agent 暴露工具。项目仍需按实际浏览器和网站支持情况适配。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S3 A2A 官方规范</a:t>
            </a:r>
          </a:p>
          <a:p xmlns:a="http://schemas.openxmlformats.org/drawingml/2006/main">
            <a:r>
              <a:t>https://a2a-protocol.org/latest/specification/</a:t>
            </a:r>
          </a:p>
          <a:p xmlns:a="http://schemas.openxmlformats.org/drawingml/2006/main">
            <a:r>
              <a:t>A2A 描述 Agent 任务、状态和产物交互。产品仍需要自行定义业务验收。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S4 OpenAI Workspace agents 官方介绍</a:t>
            </a:r>
          </a:p>
          <a:p xmlns:a="http://schemas.openxmlformats.org/drawingml/2006/main">
            <a:r>
              <a:t>https://openai.com/index/introducing-workspace-agents-in-chatgpt/</a:t>
            </a:r>
          </a:p>
          <a:p xmlns:a="http://schemas.openxmlformats.org/drawingml/2006/main">
            <a:r>
              <a:t>现有产品已提供跨工具的团队 Agent 和治理能力，构成直接竞争。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S5 n8n 官方 AI 产品介绍</a:t>
            </a:r>
          </a:p>
          <a:p xmlns:a="http://schemas.openxmlformats.org/drawingml/2006/main">
            <a:r>
              <a:t>https://n8n.io/ai/</a:t>
            </a:r>
          </a:p>
          <a:p xmlns:a="http://schemas.openxmlformats.org/drawingml/2006/main">
            <a:r>
              <a:t>n8n 已提供工作流、工具连接、人工审批和审计等能力，构成直接竞争或可复用基础。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S6 委托支付官方说明</a:t>
            </a:r>
          </a:p>
          <a:p xmlns:a="http://schemas.openxmlformats.org/drawingml/2006/main">
            <a:r>
              <a:t>https://developers.openai.com/commerce/guides/key-concepts</a:t>
            </a:r>
          </a:p>
          <a:p xmlns:a="http://schemas.openxmlformats.org/drawingml/2006/main">
            <a:r>
              <a:t>已有一次性、限定金额及有效期的委托支付实践。支付接入属于远期探索，不在首版范围。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S7 数栖湾项目评审公告</a:t>
            </a:r>
          </a:p>
          <a:p xmlns:a="http://schemas.openxmlformats.org/drawingml/2006/main">
            <a:r>
              <a:t>https://www.36kr.com/p/3734058948444164</a:t>
            </a:r>
          </a:p>
          <a:p xmlns:a="http://schemas.openxmlformats.org/drawingml/2006/main">
            <a:r>
              <a:t>2026年第一批公告包含 AI+ 产业方向、项目申报要求及支持条款。该批次已结束，当前资格需重新确认。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a04c5b9a9346d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98b97e39c445a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e253dddc0f46c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ef92266f7647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ecb1d8185f4d6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a3af62aae14a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33375F-8BEA-48CF-8E9C-9405365E1D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48DC26E-47EA-4B70-883E-EA58C0F895E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A4E21AB-C316-44C0-8812-6685199BAA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A2D546-B372-4B78-AF13-83D0761517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5713980-B714-46C8-B751-5252CF58C2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F25BB69-1472-4C85-8E92-0D02D2C1E5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C9EAC9-E9C8-4B80-AA50-3650482C17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4D45F65-3DD9-45EB-945A-1C926BF66DE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3FB743-BC80-4470-8B18-32029B4100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2D3722-603F-4DE7-B1DE-6F6F10FBDA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755ef32d7c423f" /><Relationship Type="http://schemas.openxmlformats.org/officeDocument/2006/relationships/slideLayout" Target="/ppt/slideLayouts/slideLayout1.xml" Id="R5ba21476a02241f1" /><Relationship Type="http://schemas.openxmlformats.org/officeDocument/2006/relationships/slideLayout" Target="/ppt/slideLayouts/slideLayout2.xml" Id="Re2e224eeb60e4039" /><Relationship Type="http://schemas.openxmlformats.org/officeDocument/2006/relationships/slideLayout" Target="/ppt/slideLayouts/slideLayout3.xml" Id="Rdb29c0ae721f4989" /><Relationship Type="http://schemas.openxmlformats.org/officeDocument/2006/relationships/slideLayout" Target="/ppt/slideLayouts/slideLayout4.xml" Id="R67a4d28ea7f84516" /><Relationship Type="http://schemas.openxmlformats.org/officeDocument/2006/relationships/slideLayout" Target="/ppt/slideLayouts/slideLayout5.xml" Id="R2d692bcbd3a34a36" /><Relationship Type="http://schemas.openxmlformats.org/officeDocument/2006/relationships/slideLayout" Target="/ppt/slideLayouts/slideLayout6.xml" Id="R88a24986fc6747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a21476a02241f1"/>
    <p:sldLayoutId xmlns:r="http://schemas.openxmlformats.org/officeDocument/2006/relationships" id="2147483650" r:id="Re2e224eeb60e4039"/>
    <p:sldLayoutId xmlns:r="http://schemas.openxmlformats.org/officeDocument/2006/relationships" id="2147483651" r:id="Rdb29c0ae721f4989"/>
    <p:sldLayoutId xmlns:r="http://schemas.openxmlformats.org/officeDocument/2006/relationships" id="2147483652" r:id="R67a4d28ea7f84516"/>
    <p:sldLayoutId xmlns:r="http://schemas.openxmlformats.org/officeDocument/2006/relationships" id="2147483653" r:id="R2d692bcbd3a34a36"/>
    <p:sldLayoutId xmlns:r="http://schemas.openxmlformats.org/officeDocument/2006/relationships" id="2147483654" r:id="R88a24986fc6747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763df1f354b47" /><Relationship Type="http://schemas.openxmlformats.org/officeDocument/2006/relationships/image" Target="/ppt/media/image.png" Id="R89bae7e85fae4200" /><Relationship Type="http://schemas.openxmlformats.org/officeDocument/2006/relationships/notesSlide" Target="/ppt/notesSlides/notesSlide1.xml" Id="Rc6228a00eca24e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ae3c9b236a4061" /><Relationship Type="http://schemas.openxmlformats.org/officeDocument/2006/relationships/notesSlide" Target="/ppt/notesSlides/notesSlide2.xml" Id="R575b5f2b11d842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76ebe453a34eb6" /><Relationship Type="http://schemas.openxmlformats.org/officeDocument/2006/relationships/notesSlide" Target="/ppt/notesSlides/notesSlide3.xml" Id="R166b0f1e33984c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9fc398b7e049fe" /><Relationship Type="http://schemas.openxmlformats.org/officeDocument/2006/relationships/notesSlide" Target="/ppt/notesSlides/notesSlide4.xml" Id="R4234870ba51047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058f111f044084" /><Relationship Type="http://schemas.openxmlformats.org/officeDocument/2006/relationships/notesSlide" Target="/ppt/notesSlides/notesSlide5.xml" Id="Rba900b1e610c46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fbe5354a06466c" /><Relationship Type="http://schemas.openxmlformats.org/officeDocument/2006/relationships/notesSlide" Target="/ppt/notesSlides/notesSlide6.xml" Id="R48003f069ee940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f9600181d44d1a" /><Relationship Type="http://schemas.openxmlformats.org/officeDocument/2006/relationships/notesSlide" Target="/ppt/notesSlides/notesSlide7.xml" Id="Re1641387f890491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d537e00d4c4826" /><Relationship Type="http://schemas.openxmlformats.org/officeDocument/2006/relationships/notesSlide" Target="/ppt/notesSlides/notesSlide8.xml" Id="R3f85feaf4f2947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c17f7cf5694b02" /><Relationship Type="http://schemas.openxmlformats.org/officeDocument/2006/relationships/notesSlide" Target="/ppt/notesSlides/notesSlide9.xml" Id="R82c33b17a82e49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e54b57e09d47c1" /><Relationship Type="http://schemas.openxmlformats.org/officeDocument/2006/relationships/notesSlide" Target="/ppt/notesSlides/notesSlide10.xml" Id="R45547f20c2454c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f93fcdbaa9476a" /><Relationship Type="http://schemas.openxmlformats.org/officeDocument/2006/relationships/notesSlide" Target="/ppt/notesSlides/notesSlide11.xml" Id="Re2d9b4ec2970407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fd64d3194947dc" /><Relationship Type="http://schemas.openxmlformats.org/officeDocument/2006/relationships/notesSlide" Target="/ppt/notesSlides/notesSlide12.xml" Id="Rc78fa5c25f12423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28a5189cc147ec" /><Relationship Type="http://schemas.openxmlformats.org/officeDocument/2006/relationships/notesSlide" Target="/ppt/notesSlides/notesSlide13.xml" Id="Rb83d0ad15373467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ec022ebe6c4274" /><Relationship Type="http://schemas.openxmlformats.org/officeDocument/2006/relationships/hyperlink" Target="https://modelcontextprotocol.io/docs/learn/architecture" TargetMode="External" Id="R1a115fea55b6452c" /><Relationship Type="http://schemas.openxmlformats.org/officeDocument/2006/relationships/hyperlink" Target="https://github.com/webmachinelearning/webmcp" TargetMode="External" Id="R96d97a2078e04822" /><Relationship Type="http://schemas.openxmlformats.org/officeDocument/2006/relationships/hyperlink" Target="https://a2a-protocol.org/latest/specification/" TargetMode="External" Id="R2ff593b9bbed4003" /><Relationship Type="http://schemas.openxmlformats.org/officeDocument/2006/relationships/hyperlink" Target="https://openai.com/index/introducing-workspace-agents-in-chatgpt/" TargetMode="External" Id="R7361ed55d5174307" /><Relationship Type="http://schemas.openxmlformats.org/officeDocument/2006/relationships/hyperlink" Target="https://n8n.io/ai/" TargetMode="External" Id="R63364de7b1594bd1" /><Relationship Type="http://schemas.openxmlformats.org/officeDocument/2006/relationships/hyperlink" Target="https://developers.openai.com/commerce/guides/key-concepts" TargetMode="External" Id="R76e40978b8ce40df" /><Relationship Type="http://schemas.openxmlformats.org/officeDocument/2006/relationships/hyperlink" Target="https://www.36kr.com/p/3734058948444164" TargetMode="External" Id="Rad7a22955afe4f25" /><Relationship Type="http://schemas.openxmlformats.org/officeDocument/2006/relationships/notesSlide" Target="/ppt/notesSlides/notesSlide14.xml" Id="Re3ecf62c092e49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5B2CE-DB31-481F-A314-9839DEBDAF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bae7e85fae42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明格拉">
            <a:extLst xmlns:a="http://schemas.openxmlformats.org/drawingml/2006/main">
              <a:ext uri="{FF2B5EF4-FFF2-40B4-BE49-F238E27FC236}">
                <a16:creationId xmlns:a16="http://schemas.microsoft.com/office/drawing/2014/main" id="{5B34F69B-2357-4DAA-9199-B402CE9B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33500"/>
            <a:ext cx="7048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5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5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明格拉</a:t>
            </a:r>
          </a:p>
        </p:txBody>
      </p:sp>
      <p:sp>
        <p:nvSpPr>
          <p:cNvPr id="3" name="面向一人创业者的&#10;AI 任务工作台">
            <a:extLst xmlns:a="http://schemas.openxmlformats.org/drawingml/2006/main">
              <a:ext uri="{FF2B5EF4-FFF2-40B4-BE49-F238E27FC236}">
                <a16:creationId xmlns:a16="http://schemas.microsoft.com/office/drawing/2014/main" id="{FC07B038-C5DA-4C58-BB3E-8F2B0D851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7334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5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面向一人创业者的</a:t>
            </a:r>
          </a:p>
          <a:p xmlns:a="http://schemas.openxmlformats.org/drawingml/2006/main">
            <a:pPr algn="l">
              <a:defRPr sz="35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5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AI 任务工作台</a:t>
            </a:r>
          </a:p>
        </p:txBody>
      </p:sp>
      <p:sp>
        <p:nvSpPr>
          <p:cNvPr id="4" name="表达目标，限定权限，检查结果">
            <a:extLst xmlns:a="http://schemas.openxmlformats.org/drawingml/2006/main">
              <a:ext uri="{FF2B5EF4-FFF2-40B4-BE49-F238E27FC236}">
                <a16:creationId xmlns:a16="http://schemas.microsoft.com/office/drawing/2014/main" id="{780A76D3-5CE7-4867-9D07-A352882C3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4375"/>
            <a:ext cx="704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表达目标，限定权限，检查结果</a:t>
            </a:r>
          </a:p>
        </p:txBody>
      </p:sp>
      <p:sp>
        <p:nvSpPr>
          <p:cNvPr id="5" name="商业计划书  /  数栖湾入驻沟通版  /  2">
            <a:extLst xmlns:a="http://schemas.openxmlformats.org/drawingml/2006/main">
              <a:ext uri="{FF2B5EF4-FFF2-40B4-BE49-F238E27FC236}">
                <a16:creationId xmlns:a16="http://schemas.microsoft.com/office/drawing/2014/main" id="{1997702F-7A6C-41F4-A818-7F3727ED0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436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商业计划书  /  数栖湾入驻沟通版  /  2026.10</a:t>
            </a:r>
          </a:p>
        </p:txBody>
      </p:sp>
    </p:spTree>
    <p:extLst>
      <p:ext uri="{BB962C8B-B14F-4D97-AF65-F5344CB8AC3E}">
        <p14:creationId xmlns:p14="http://schemas.microsoft.com/office/powerpoint/2010/main" val="1389271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客户询盘处理中的重复工作">
            <a:extLst xmlns:a="http://schemas.openxmlformats.org/drawingml/2006/main">
              <a:ext uri="{FF2B5EF4-FFF2-40B4-BE49-F238E27FC236}">
                <a16:creationId xmlns:a16="http://schemas.microsoft.com/office/drawing/2014/main" id="{5783FB4A-0814-49CF-B1F0-18B0E901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客户询盘处理中的重复工作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CBFB1F00-1DE9-4096-AD62-657FE9E8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02</a:t>
            </a:r>
          </a:p>
        </p:txBody>
      </p:sp>
      <p:sp>
        <p:nvSpPr>
          <p:cNvPr id="3" name="需求假设：用户愿意为完整处理一次业务事项付费。需">
            <a:extLst xmlns:a="http://schemas.openxmlformats.org/drawingml/2006/main">
              <a:ext uri="{FF2B5EF4-FFF2-40B4-BE49-F238E27FC236}">
                <a16:creationId xmlns:a16="http://schemas.microsoft.com/office/drawing/2014/main" id="{C3605060-F9B8-4241-9039-45CB6DE0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需求假设：用户愿意为完整处理一次业务事项付费。需通过访谈与试点验证。</a:t>
            </a:r>
          </a:p>
        </p:txBody>
      </p:sp>
      <p:sp>
        <p:nvSpPr>
          <p:cNvPr id="4" name="客户询盘涉及多个软件。&#10;创业者仍要整理信息、核对">
            <a:extLst xmlns:a="http://schemas.openxmlformats.org/drawingml/2006/main">
              <a:ext uri="{FF2B5EF4-FFF2-40B4-BE49-F238E27FC236}">
                <a16:creationId xmlns:a16="http://schemas.microsoft.com/office/drawing/2014/main" id="{BBC78B8E-5D66-440E-804D-483C2322B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客户询盘涉及多个软件。</a:t>
            </a:r>
          </a:p>
          <a:p xmlns:a="http://schemas.openxmlformats.org/drawingml/2006/main">
            <a:pPr algn="l">
              <a:defRPr sz="2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7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创业者仍要整理信息、核对报价并推进跟进。</a:t>
            </a:r>
          </a:p>
        </p:txBody>
      </p:sp>
      <p:sp>
        <p:nvSpPr>
          <p:cNvPr id="5" name="理解需求">
            <a:extLst xmlns:a="http://schemas.openxmlformats.org/drawingml/2006/main">
              <a:ext uri="{FF2B5EF4-FFF2-40B4-BE49-F238E27FC236}">
                <a16:creationId xmlns:a16="http://schemas.microsoft.com/office/drawing/2014/main" id="{1DA99C9E-55EA-4152-8FF4-71CEA4EC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理解需求</a:t>
            </a:r>
          </a:p>
        </p:txBody>
      </p:sp>
      <p:sp>
        <p:nvSpPr>
          <p:cNvPr id="6" name="从邮件和附件中提取服务范围、交付时间与缺失信息。">
            <a:extLst xmlns:a="http://schemas.openxmlformats.org/drawingml/2006/main">
              <a:ext uri="{FF2B5EF4-FFF2-40B4-BE49-F238E27FC236}">
                <a16:creationId xmlns:a16="http://schemas.microsoft.com/office/drawing/2014/main" id="{5D8C859A-A761-4770-9D84-42C8A2AE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876550"/>
            <a:ext cx="8972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从邮件和附件中提取服务范围、交付时间与缺失信息。</a:t>
            </a:r>
          </a:p>
        </p:txBody>
      </p:sp>
      <p:sp>
        <p:nvSpPr>
          <p:cNvPr id="7" name="形成方案">
            <a:extLst xmlns:a="http://schemas.openxmlformats.org/drawingml/2006/main">
              <a:ext uri="{FF2B5EF4-FFF2-40B4-BE49-F238E27FC236}">
                <a16:creationId xmlns:a16="http://schemas.microsoft.com/office/drawing/2014/main" id="{E3A46F97-6851-495C-B264-A547D54A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形成方案</a:t>
            </a:r>
          </a:p>
        </p:txBody>
      </p:sp>
      <p:sp>
        <p:nvSpPr>
          <p:cNvPr id="8" name="核对报价规则，整理方案和回复草稿，再由本人判断取">
            <a:extLst xmlns:a="http://schemas.openxmlformats.org/drawingml/2006/main">
              <a:ext uri="{FF2B5EF4-FFF2-40B4-BE49-F238E27FC236}">
                <a16:creationId xmlns:a16="http://schemas.microsoft.com/office/drawing/2014/main" id="{F0ABD0B7-3D59-4B44-9AB8-EF571074E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3752850"/>
            <a:ext cx="8972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核对报价规则，整理方案和回复草稿，再由本人判断取舍。</a:t>
            </a:r>
          </a:p>
        </p:txBody>
      </p:sp>
      <p:sp>
        <p:nvSpPr>
          <p:cNvPr id="9" name="推进事项">
            <a:extLst xmlns:a="http://schemas.openxmlformats.org/drawingml/2006/main">
              <a:ext uri="{FF2B5EF4-FFF2-40B4-BE49-F238E27FC236}">
                <a16:creationId xmlns:a16="http://schemas.microsoft.com/office/drawing/2014/main" id="{DF8AC281-6F66-4AF9-9248-FBE4245E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180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推进事项</a:t>
            </a:r>
          </a:p>
        </p:txBody>
      </p:sp>
      <p:sp>
        <p:nvSpPr>
          <p:cNvPr id="10" name="发送回复、记录客户状态、到期跟进，并核实是否真正">
            <a:extLst xmlns:a="http://schemas.openxmlformats.org/drawingml/2006/main">
              <a:ext uri="{FF2B5EF4-FFF2-40B4-BE49-F238E27FC236}">
                <a16:creationId xmlns:a16="http://schemas.microsoft.com/office/drawing/2014/main" id="{EFADF9F0-8AEF-4A22-BD3B-92013C57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629150"/>
            <a:ext cx="8972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发送回复、记录客户状态、到期跟进，并核实是否真正完成。</a:t>
            </a:r>
          </a:p>
        </p:txBody>
      </p:sp>
    </p:spTree>
    <p:extLst>
      <p:ext uri="{BB962C8B-B14F-4D97-AF65-F5344CB8AC3E}">
        <p14:creationId xmlns:p14="http://schemas.microsoft.com/office/powerpoint/2010/main" val="20892026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首批客户与使用条件">
            <a:extLst xmlns:a="http://schemas.openxmlformats.org/drawingml/2006/main">
              <a:ext uri="{FF2B5EF4-FFF2-40B4-BE49-F238E27FC236}">
                <a16:creationId xmlns:a16="http://schemas.microsoft.com/office/drawing/2014/main" id="{571DE8F7-7590-4C39-9022-BEDF810E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首批客户与使用条件</a:t>
            </a:r>
          </a:p>
        </p:txBody>
      </p:sp>
      <p:sp>
        <p:nvSpPr>
          <p:cNvPr id="2" name="先服务有固定报价规则的一人咨询、设计和软件服务商">
            <a:extLst xmlns:a="http://schemas.openxmlformats.org/drawingml/2006/main">
              <a:ext uri="{FF2B5EF4-FFF2-40B4-BE49-F238E27FC236}">
                <a16:creationId xmlns:a16="http://schemas.microsoft.com/office/drawing/2014/main" id="{1635D24E-6CB7-441F-8D5D-C8CA8630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先服务有固定报价规则的一人咨询、设计和软件服务商。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07F698B6-05FC-48BE-9B28-7EA2DA15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03</a:t>
            </a:r>
          </a:p>
        </p:txBody>
      </p:sp>
      <p:sp>
        <p:nvSpPr>
          <p:cNvPr id="4" name="首批用户画像是获客假设。试点期间允许调整行业，不">
            <a:extLst xmlns:a="http://schemas.openxmlformats.org/drawingml/2006/main">
              <a:ext uri="{FF2B5EF4-FFF2-40B4-BE49-F238E27FC236}">
                <a16:creationId xmlns:a16="http://schemas.microsoft.com/office/drawing/2014/main" id="{E9022D9B-EB49-455A-B08D-0153E161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首批用户画像是获客假设。试点期间允许调整行业，不同时扩张多个场景。</a:t>
            </a:r>
          </a:p>
        </p:txBody>
      </p:sp>
      <p:sp>
        <p:nvSpPr>
          <p:cNvPr id="5" name="目标用户">
            <a:extLst xmlns:a="http://schemas.openxmlformats.org/drawingml/2006/main">
              <a:ext uri="{FF2B5EF4-FFF2-40B4-BE49-F238E27FC236}">
                <a16:creationId xmlns:a16="http://schemas.microsoft.com/office/drawing/2014/main" id="{7EC92C1E-805E-4BC2-94EF-EB2740D5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02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目标用户</a:t>
            </a:r>
          </a:p>
        </p:txBody>
      </p:sp>
      <p:sp>
        <p:nvSpPr>
          <p:cNvPr id="6" name="本人负责销售和交付，日常通过邮箱、文档或表格管理">
            <a:extLst xmlns:a="http://schemas.openxmlformats.org/drawingml/2006/main">
              <a:ext uri="{FF2B5EF4-FFF2-40B4-BE49-F238E27FC236}">
                <a16:creationId xmlns:a16="http://schemas.microsoft.com/office/drawing/2014/main" id="{260FA14F-92B7-45CF-AFEA-88D90E8B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2002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本人负责销售和交付，日常通过邮箱、文档或表格管理客户。</a:t>
            </a:r>
          </a:p>
        </p:txBody>
      </p:sp>
      <p:sp>
        <p:nvSpPr>
          <p:cNvPr id="7" name="试点门槛">
            <a:extLst xmlns:a="http://schemas.openxmlformats.org/drawingml/2006/main">
              <a:ext uri="{FF2B5EF4-FFF2-40B4-BE49-F238E27FC236}">
                <a16:creationId xmlns:a16="http://schemas.microsoft.com/office/drawing/2014/main" id="{434551E3-ED15-4243-9A54-8BB3682E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试点门槛</a:t>
            </a:r>
          </a:p>
        </p:txBody>
      </p:sp>
      <p:sp>
        <p:nvSpPr>
          <p:cNvPr id="8" name="有重复询盘任务，能提供报价依据，愿意按最小权限连">
            <a:extLst xmlns:a="http://schemas.openxmlformats.org/drawingml/2006/main">
              <a:ext uri="{FF2B5EF4-FFF2-40B4-BE49-F238E27FC236}">
                <a16:creationId xmlns:a16="http://schemas.microsoft.com/office/drawing/2014/main" id="{3A401443-E1EE-463A-9E65-4548B43F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0384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有重复询盘任务，能提供报价依据，愿意按最小权限连接业务资料。</a:t>
            </a:r>
          </a:p>
        </p:txBody>
      </p:sp>
      <p:sp>
        <p:nvSpPr>
          <p:cNvPr id="9" name="购买理由">
            <a:extLst xmlns:a="http://schemas.openxmlformats.org/drawingml/2006/main">
              <a:ext uri="{FF2B5EF4-FFF2-40B4-BE49-F238E27FC236}">
                <a16:creationId xmlns:a16="http://schemas.microsoft.com/office/drawing/2014/main" id="{BFE42A53-E09B-4F2D-AE4A-1BD2891A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购买理由</a:t>
            </a:r>
          </a:p>
        </p:txBody>
      </p:sp>
      <p:sp>
        <p:nvSpPr>
          <p:cNvPr id="10" name="减少整理资料和反复切换软件的时间，保留报价与发送">
            <a:extLst xmlns:a="http://schemas.openxmlformats.org/drawingml/2006/main">
              <a:ext uri="{FF2B5EF4-FFF2-40B4-BE49-F238E27FC236}">
                <a16:creationId xmlns:a16="http://schemas.microsoft.com/office/drawing/2014/main" id="{E0E1EB52-46EB-4BAF-BECA-2D7B165E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8766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减少整理资料和反复切换软件的时间，保留报价与发送的最终决定权。</a:t>
            </a:r>
          </a:p>
        </p:txBody>
      </p:sp>
      <p:sp>
        <p:nvSpPr>
          <p:cNvPr id="11" name="扩展方向">
            <a:extLst xmlns:a="http://schemas.openxmlformats.org/drawingml/2006/main">
              <a:ext uri="{FF2B5EF4-FFF2-40B4-BE49-F238E27FC236}">
                <a16:creationId xmlns:a16="http://schemas.microsoft.com/office/drawing/2014/main" id="{97A07E6E-B6EF-4A8B-A7DA-FB38D50B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扩展方向</a:t>
            </a:r>
          </a:p>
        </p:txBody>
      </p:sp>
      <p:sp>
        <p:nvSpPr>
          <p:cNvPr id="12" name="验证首个流程后，再覆盖小型 B2B 团队和更多长">
            <a:extLst xmlns:a="http://schemas.openxmlformats.org/drawingml/2006/main">
              <a:ext uri="{FF2B5EF4-FFF2-40B4-BE49-F238E27FC236}">
                <a16:creationId xmlns:a16="http://schemas.microsoft.com/office/drawing/2014/main" id="{F03DA5F1-3A31-4A72-BDD1-8DD68036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7148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验证首个流程后，再覆盖小型 B2B 团队和更多长期业务任务。</a:t>
            </a:r>
          </a:p>
        </p:txBody>
      </p:sp>
    </p:spTree>
    <p:extLst>
      <p:ext uri="{BB962C8B-B14F-4D97-AF65-F5344CB8AC3E}">
        <p14:creationId xmlns:p14="http://schemas.microsoft.com/office/powerpoint/2010/main" val="17576999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每次委托都有明确边界">
            <a:extLst xmlns:a="http://schemas.openxmlformats.org/drawingml/2006/main">
              <a:ext uri="{FF2B5EF4-FFF2-40B4-BE49-F238E27FC236}">
                <a16:creationId xmlns:a16="http://schemas.microsoft.com/office/drawing/2014/main" id="{77A5D5F1-64DC-414C-A5DF-5E1DA280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每次委托都有明确边界</a:t>
            </a:r>
          </a:p>
        </p:txBody>
      </p:sp>
      <p:sp>
        <p:nvSpPr>
          <p:cNvPr id="2" name="用户表达目标，系统把目标转成可以执行和核验的任务">
            <a:extLst xmlns:a="http://schemas.openxmlformats.org/drawingml/2006/main">
              <a:ext uri="{FF2B5EF4-FFF2-40B4-BE49-F238E27FC236}">
                <a16:creationId xmlns:a16="http://schemas.microsoft.com/office/drawing/2014/main" id="{E0C55CF1-0877-4EB4-8264-FB6B2696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用户表达目标，系统把目标转成可以执行和核验的任务。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77180228-FFA2-45DE-B8CE-9CC75D61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04</a:t>
            </a:r>
          </a:p>
        </p:txBody>
      </p:sp>
      <p:sp>
        <p:nvSpPr>
          <p:cNvPr id="4" name="任务、权限、状态和记录持续保存，模型与执行器可以">
            <a:extLst xmlns:a="http://schemas.openxmlformats.org/drawingml/2006/main">
              <a:ext uri="{FF2B5EF4-FFF2-40B4-BE49-F238E27FC236}">
                <a16:creationId xmlns:a16="http://schemas.microsoft.com/office/drawing/2014/main" id="{8BCAA771-9C14-4EE6-BB35-52B1FC184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任务、权限、状态和记录持续保存，模型与执行器可以按需更换。</a:t>
            </a:r>
          </a:p>
        </p:txBody>
      </p:sp>
      <p:sp>
        <p:nvSpPr>
          <p:cNvPr id="5" name="目标">
            <a:extLst xmlns:a="http://schemas.openxmlformats.org/drawingml/2006/main">
              <a:ext uri="{FF2B5EF4-FFF2-40B4-BE49-F238E27FC236}">
                <a16:creationId xmlns:a16="http://schemas.microsoft.com/office/drawing/2014/main" id="{4A11A618-F2EB-4DC4-9B75-FDFF3C3F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目标</a:t>
            </a:r>
          </a:p>
        </p:txBody>
      </p:sp>
      <p:sp>
        <p:nvSpPr>
          <p:cNvPr id="6" name="整理这封询盘，生成报价草稿，经我确认后回复并记录">
            <a:extLst xmlns:a="http://schemas.openxmlformats.org/drawingml/2006/main">
              <a:ext uri="{FF2B5EF4-FFF2-40B4-BE49-F238E27FC236}">
                <a16:creationId xmlns:a16="http://schemas.microsoft.com/office/drawing/2014/main" id="{46140681-DCA6-4349-8FD9-F479BDFB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8724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整理这封询盘，生成报价草稿，经我确认后回复并记录跟进。</a:t>
            </a:r>
          </a:p>
        </p:txBody>
      </p:sp>
      <p:sp>
        <p:nvSpPr>
          <p:cNvPr id="7" name="权限">
            <a:extLst xmlns:a="http://schemas.openxmlformats.org/drawingml/2006/main">
              <a:ext uri="{FF2B5EF4-FFF2-40B4-BE49-F238E27FC236}">
                <a16:creationId xmlns:a16="http://schemas.microsoft.com/office/drawing/2014/main" id="{FA710025-9D01-49D9-891D-63668144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权限</a:t>
            </a:r>
          </a:p>
        </p:txBody>
      </p:sp>
      <p:sp>
        <p:nvSpPr>
          <p:cNvPr id="8" name="只读取指定邮件和报价表。对外发送前等待本人确认。">
            <a:extLst xmlns:a="http://schemas.openxmlformats.org/drawingml/2006/main">
              <a:ext uri="{FF2B5EF4-FFF2-40B4-BE49-F238E27FC236}">
                <a16:creationId xmlns:a16="http://schemas.microsoft.com/office/drawing/2014/main" id="{B5AD845D-A99B-4644-9001-651DC7FA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000375"/>
            <a:ext cx="8724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只读取指定邮件和报价表。对外发送前等待本人确认。</a:t>
            </a:r>
          </a:p>
        </p:txBody>
      </p:sp>
      <p:sp>
        <p:nvSpPr>
          <p:cNvPr id="9" name="预算与期限">
            <a:extLst xmlns:a="http://schemas.openxmlformats.org/drawingml/2006/main">
              <a:ext uri="{FF2B5EF4-FFF2-40B4-BE49-F238E27FC236}">
                <a16:creationId xmlns:a16="http://schemas.microsoft.com/office/drawing/2014/main" id="{F0FBFA28-B72B-4C11-9E32-7522E9BA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预算与期限</a:t>
            </a:r>
          </a:p>
        </p:txBody>
      </p:sp>
      <p:sp>
        <p:nvSpPr>
          <p:cNvPr id="10" name="设定模型调用上限、重试次数、完成时间和暂停条件。">
            <a:extLst xmlns:a="http://schemas.openxmlformats.org/drawingml/2006/main">
              <a:ext uri="{FF2B5EF4-FFF2-40B4-BE49-F238E27FC236}">
                <a16:creationId xmlns:a16="http://schemas.microsoft.com/office/drawing/2014/main" id="{ADB80107-4BE6-4B84-A849-FD8FCD9D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857625"/>
            <a:ext cx="8724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设定模型调用上限、重试次数、完成时间和暂停条件。</a:t>
            </a:r>
          </a:p>
        </p:txBody>
      </p:sp>
      <p:sp>
        <p:nvSpPr>
          <p:cNvPr id="11" name="完成依据">
            <a:extLst xmlns:a="http://schemas.openxmlformats.org/drawingml/2006/main">
              <a:ext uri="{FF2B5EF4-FFF2-40B4-BE49-F238E27FC236}">
                <a16:creationId xmlns:a16="http://schemas.microsoft.com/office/drawing/2014/main" id="{1307AB96-F644-4901-9213-2706C23E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2057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完成依据</a:t>
            </a:r>
          </a:p>
        </p:txBody>
      </p:sp>
      <p:sp>
        <p:nvSpPr>
          <p:cNvPr id="12" name="保存报价依据、已批准版本、发送回执和客户台账更新">
            <a:extLst xmlns:a="http://schemas.openxmlformats.org/drawingml/2006/main">
              <a:ext uri="{FF2B5EF4-FFF2-40B4-BE49-F238E27FC236}">
                <a16:creationId xmlns:a16="http://schemas.microsoft.com/office/drawing/2014/main" id="{C9DABA5D-4A72-4CA9-97E9-DFA735F6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714875"/>
            <a:ext cx="8724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保存报价依据、已批准版本、发送回执和客户台账更新记录。</a:t>
            </a:r>
          </a:p>
        </p:txBody>
      </p:sp>
    </p:spTree>
    <p:extLst>
      <p:ext uri="{BB962C8B-B14F-4D97-AF65-F5344CB8AC3E}">
        <p14:creationId xmlns:p14="http://schemas.microsoft.com/office/powerpoint/2010/main" val="3877770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首版流程与验收依据">
            <a:extLst xmlns:a="http://schemas.openxmlformats.org/drawingml/2006/main">
              <a:ext uri="{FF2B5EF4-FFF2-40B4-BE49-F238E27FC236}">
                <a16:creationId xmlns:a16="http://schemas.microsoft.com/office/drawing/2014/main" id="{EEC62E5F-F2E0-4250-8E98-F671B5B6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首版流程与验收依据</a:t>
            </a:r>
          </a:p>
        </p:txBody>
      </p:sp>
      <p:sp>
        <p:nvSpPr>
          <p:cNvPr id="2" name="第一版连接邮箱、报价资料和客户台账，完成一个重复">
            <a:extLst xmlns:a="http://schemas.openxmlformats.org/drawingml/2006/main">
              <a:ext uri="{FF2B5EF4-FFF2-40B4-BE49-F238E27FC236}">
                <a16:creationId xmlns:a16="http://schemas.microsoft.com/office/drawing/2014/main" id="{C78AD599-5FE7-4BD0-AB76-36B10E35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第一版连接邮箱、报价资料和客户台账，完成一个重复业务流程。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40F865DE-58F5-4502-8BEE-6A36E524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05</a:t>
            </a:r>
          </a:p>
        </p:txBody>
      </p:sp>
      <p:sp>
        <p:nvSpPr>
          <p:cNvPr id="4" name="首版范围：单一任务模板、有限连接器、人工审批、结">
            <a:extLst xmlns:a="http://schemas.openxmlformats.org/drawingml/2006/main">
              <a:ext uri="{FF2B5EF4-FFF2-40B4-BE49-F238E27FC236}">
                <a16:creationId xmlns:a16="http://schemas.microsoft.com/office/drawing/2014/main" id="{061061E2-F959-4647-B1FE-465B9507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首版范围：单一任务模板、有限连接器、人工审批、结果回查和失败续办。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41EED-7CB0-471C-A588-EC2300812845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5048250"/>
                <a:gridCol w="4114800"/>
              </a:tblGrid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步骤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系统拟执行的动作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完成依据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</a:tr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01  读取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提取询盘要点，列出缺失信息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需求摘要附原始来源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02  准备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对照报价规则，生成方案和邮件草稿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价格与条款有依据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03  审批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展示收件人、正文、附件和修改差异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本人批准具体版本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04  执行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发送批准后的回复，更新客户台账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发送回执与记录一致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579438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05  跟进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到期检查状态，准备后续草稿或提示异常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新状态与下一步明确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7845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5A56C1-8E10-4989-95D4-5A2B1EEF5CE2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>
            <a:off x="5905500" y="3438525"/>
            <a:ext cx="2047875" cy="7810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6624B"/>
            </a:solidFill>
            <a:headEnd type="triangle" w="sm" len="sm"/>
            <a:tailEnd type="triangle" w="sm" len="sm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F85084-AF9E-424E-8462-DD80F46D64FD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 flipH="1">
            <a:off x="4238625" y="3438525"/>
            <a:ext cx="1666875" cy="7810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6624B"/>
            </a:solidFill>
            <a:headEnd type="triangle" w="sm" len="sm"/>
            <a:tailEnd type="triangle" w="sm" len="sm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5E584-8D29-4BEB-8DC4-00C3500D543D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7905750" y="2790825"/>
            <a:ext cx="6286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6624B"/>
            </a:solidFill>
            <a:headEnd type="triangle" w="sm" len="sm"/>
            <a:tailEnd type="triangle" w="sm" len="sm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8168A-588E-4C88-8269-245213A65908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276600" y="2790825"/>
            <a:ext cx="6286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6624B"/>
            </a:solidFill>
            <a:headEnd type="triangle" w="sm" len="sm"/>
            <a:tailEnd type="triangle" w="sm" len="sm"/>
          </a:ln>
        </p:spPr>
      </p:cxnSp>
      <p:sp>
        <p:nvSpPr>
          <p:cNvPr id="15" name="持续任务系统与按需执行">
            <a:extLst xmlns:a="http://schemas.openxmlformats.org/drawingml/2006/main">
              <a:ext uri="{FF2B5EF4-FFF2-40B4-BE49-F238E27FC236}">
                <a16:creationId xmlns:a16="http://schemas.microsoft.com/office/drawing/2014/main" id="{8EA27F0D-F8AE-4234-AF20-54F629D6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持续任务系统与按需执行</a:t>
            </a:r>
          </a:p>
        </p:txBody>
      </p:sp>
      <p:sp>
        <p:nvSpPr>
          <p:cNvPr id="2" name="任务记录保存业务事实，执行器负责动作，业务系统提">
            <a:extLst xmlns:a="http://schemas.openxmlformats.org/drawingml/2006/main">
              <a:ext uri="{FF2B5EF4-FFF2-40B4-BE49-F238E27FC236}">
                <a16:creationId xmlns:a16="http://schemas.microsoft.com/office/drawing/2014/main" id="{9C5A19E8-C376-4197-98D3-ECD37422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任务记录保存业务事实，执行器负责动作，业务系统提供结果证据。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04495905-E11F-40B1-AD07-133FBA11B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06</a:t>
            </a:r>
          </a:p>
        </p:txBody>
      </p:sp>
      <p:sp>
        <p:nvSpPr>
          <p:cNvPr id="4" name="MCP 用于工具连接。A2A 和 WebMCP ">
            <a:extLst xmlns:a="http://schemas.openxmlformats.org/drawingml/2006/main">
              <a:ext uri="{FF2B5EF4-FFF2-40B4-BE49-F238E27FC236}">
                <a16:creationId xmlns:a16="http://schemas.microsoft.com/office/drawing/2014/main" id="{B6DC2B4B-5A11-4A99-B239-D5291E06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MCP 用于工具连接。A2A 和 WebMCP 按接入条件逐步适配。物理设备留在后续阶段。</a:t>
            </a:r>
          </a:p>
        </p:txBody>
      </p:sp>
      <p:sp>
        <p:nvSpPr>
          <p:cNvPr id="5" name="交互界面&#10;对话、文档、表格">
            <a:extLst xmlns:a="http://schemas.openxmlformats.org/drawingml/2006/main">
              <a:ext uri="{FF2B5EF4-FFF2-40B4-BE49-F238E27FC236}">
                <a16:creationId xmlns:a16="http://schemas.microsoft.com/office/drawing/2014/main" id="{D01B6AC9-E7A2-40CA-BB8D-0956A975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26670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CD4"/>
            </a:solidFill>
          </a:ln>
        </p:spPr>
        <p:txBody>
          <a:bodyPr xmlns:a="http://schemas.openxmlformats.org/drawingml/2006/main" wrap="square" lIns="114300" tIns="114300" rIns="114300" bIns="11430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交互界面</a:t>
            </a:r>
          </a:p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对话、文档、表格</a:t>
            </a:r>
          </a:p>
        </p:txBody>
      </p:sp>
      <p:sp>
        <p:nvSpPr>
          <p:cNvPr id="6" name="任务系统&#10;权限、预算、状态、证据">
            <a:extLst xmlns:a="http://schemas.openxmlformats.org/drawingml/2006/main">
              <a:ext uri="{FF2B5EF4-FFF2-40B4-BE49-F238E27FC236}">
                <a16:creationId xmlns:a16="http://schemas.microsoft.com/office/drawing/2014/main" id="{2AA65A4C-FA81-4433-AFDD-C642234B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43125"/>
            <a:ext cx="4000500" cy="129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AE0"/>
          </a:solidFill>
          <a:ln xmlns:a="http://schemas.openxmlformats.org/drawingml/2006/main" w="9525">
            <a:solidFill>
              <a:srgbClr val="D6DCD4"/>
            </a:solidFill>
          </a:ln>
        </p:spPr>
        <p:txBody>
          <a:bodyPr xmlns:a="http://schemas.openxmlformats.org/drawingml/2006/main" wrap="square" lIns="114300" tIns="114300" rIns="114300" bIns="11430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任务系统</a:t>
            </a:r>
          </a:p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权限、预算、状态、证据</a:t>
            </a:r>
          </a:p>
        </p:txBody>
      </p:sp>
      <p:sp>
        <p:nvSpPr>
          <p:cNvPr id="7" name="模型与规划&#10;理解目标、选择工具">
            <a:extLst xmlns:a="http://schemas.openxmlformats.org/drawingml/2006/main">
              <a:ext uri="{FF2B5EF4-FFF2-40B4-BE49-F238E27FC236}">
                <a16:creationId xmlns:a16="http://schemas.microsoft.com/office/drawing/2014/main" id="{05B122FE-6C03-4722-ADC3-D5F7AD2B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286000"/>
            <a:ext cx="304800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CD4"/>
            </a:solidFill>
          </a:ln>
        </p:spPr>
        <p:txBody>
          <a:bodyPr xmlns:a="http://schemas.openxmlformats.org/drawingml/2006/main" wrap="square" lIns="114300" tIns="114300" rIns="114300" bIns="11430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模型与规划</a:t>
            </a:r>
          </a:p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理解目标、选择工具</a:t>
            </a:r>
          </a:p>
        </p:txBody>
      </p:sp>
      <p:sp>
        <p:nvSpPr>
          <p:cNvPr id="8" name="结构化接口&#10;邮箱、文档与业务工具">
            <a:extLst xmlns:a="http://schemas.openxmlformats.org/drawingml/2006/main">
              <a:ext uri="{FF2B5EF4-FFF2-40B4-BE49-F238E27FC236}">
                <a16:creationId xmlns:a16="http://schemas.microsoft.com/office/drawing/2014/main" id="{3DCDE3F3-EE69-4873-91A4-34B6E18B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219575"/>
            <a:ext cx="2952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CD4"/>
            </a:solidFill>
          </a:ln>
        </p:spPr>
        <p:txBody>
          <a:bodyPr xmlns:a="http://schemas.openxmlformats.org/drawingml/2006/main" wrap="square" lIns="114300" tIns="114300" rIns="114300" bIns="11430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结构化接口</a:t>
            </a:r>
          </a:p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邮箱、文档与业务工具</a:t>
            </a:r>
          </a:p>
        </p:txBody>
      </p:sp>
      <p:sp>
        <p:nvSpPr>
          <p:cNvPr id="9" name="浏览器与本地应用&#10;兼容已有软件">
            <a:extLst xmlns:a="http://schemas.openxmlformats.org/drawingml/2006/main">
              <a:ext uri="{FF2B5EF4-FFF2-40B4-BE49-F238E27FC236}">
                <a16:creationId xmlns:a16="http://schemas.microsoft.com/office/drawing/2014/main" id="{7B70739B-3DB9-49D3-B4BE-C53617C3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19575"/>
            <a:ext cx="29527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CD4"/>
            </a:solidFill>
          </a:ln>
        </p:spPr>
        <p:txBody>
          <a:bodyPr xmlns:a="http://schemas.openxmlformats.org/drawingml/2006/main" wrap="square" lIns="114300" tIns="114300" rIns="114300" bIns="11430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浏览器与本地应用</a:t>
            </a:r>
          </a:p>
          <a:p xmlns:a="http://schemas.openxmlformats.org/drawingml/2006/main">
            <a:pPr algn="ctr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兼容已有软件</a:t>
            </a:r>
          </a:p>
        </p:txBody>
      </p:sp>
      <p:sp>
        <p:nvSpPr>
          <p:cNvPr id="14" name="外部状态回查与验收结果写回任务记录">
            <a:extLst xmlns:a="http://schemas.openxmlformats.org/drawingml/2006/main">
              <a:ext uri="{FF2B5EF4-FFF2-40B4-BE49-F238E27FC236}">
                <a16:creationId xmlns:a16="http://schemas.microsoft.com/office/drawing/2014/main" id="{FE72C009-5407-4966-B044-6435C61D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362575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7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外部状态回查与验收结果写回任务记录</a:t>
            </a:r>
          </a:p>
        </p:txBody>
      </p:sp>
    </p:spTree>
    <p:extLst>
      <p:ext uri="{BB962C8B-B14F-4D97-AF65-F5344CB8AC3E}">
        <p14:creationId xmlns:p14="http://schemas.microsoft.com/office/powerpoint/2010/main" val="11135541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竞争环境与产品选择">
            <a:extLst xmlns:a="http://schemas.openxmlformats.org/drawingml/2006/main">
              <a:ext uri="{FF2B5EF4-FFF2-40B4-BE49-F238E27FC236}">
                <a16:creationId xmlns:a16="http://schemas.microsoft.com/office/drawing/2014/main" id="{9494CF77-4B3A-400F-9F03-A66E8074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竞争环境与产品选择</a:t>
            </a:r>
          </a:p>
        </p:txBody>
      </p:sp>
      <p:sp>
        <p:nvSpPr>
          <p:cNvPr id="2" name="通用 Agent 和工作流平台已经具备多项基础能">
            <a:extLst xmlns:a="http://schemas.openxmlformats.org/drawingml/2006/main">
              <a:ext uri="{FF2B5EF4-FFF2-40B4-BE49-F238E27FC236}">
                <a16:creationId xmlns:a16="http://schemas.microsoft.com/office/drawing/2014/main" id="{DA9D2571-2826-4675-B209-20014718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通用 Agent 和工作流平台已经具备多项基础能力。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AAE9E1C0-4664-4AC8-8C5A-DEE0D12A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07</a:t>
            </a:r>
          </a:p>
        </p:txBody>
      </p:sp>
      <p:sp>
        <p:nvSpPr>
          <p:cNvPr id="4" name="差异化是假设。初期优势需来自场景适配与交付质量，">
            <a:extLst xmlns:a="http://schemas.openxmlformats.org/drawingml/2006/main">
              <a:ext uri="{FF2B5EF4-FFF2-40B4-BE49-F238E27FC236}">
                <a16:creationId xmlns:a16="http://schemas.microsoft.com/office/drawing/2014/main" id="{2611D808-913F-4C3E-97AD-F1FA38E4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差异化是假设。初期优势需来自场景适配与交付质量，无法仅依赖模型或协议。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AB521-16F3-4D7F-9995-5CA46D803084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5048250"/>
                <a:gridCol w="4114800"/>
              </a:tblGrid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现有选择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公开提供的能力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本项目拟采用的策略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ChatGPT agents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跨工具任务与团队 Agent，配套治理能力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聚焦国内 OPC 的具体业务流程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n8n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工具连接、AI 工作流、人工审批与审计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提供预配置流程，减少配置工作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自建工具链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可围绕已有软件定制流程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以维护成本与完成质量争取用户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明格拉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拟开发询盘到报价跟进的任务工作台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用试点证明省时、可恢复及付费价值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8642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订阅收费与任务成本">
            <a:extLst xmlns:a="http://schemas.openxmlformats.org/drawingml/2006/main">
              <a:ext uri="{FF2B5EF4-FFF2-40B4-BE49-F238E27FC236}">
                <a16:creationId xmlns:a16="http://schemas.microsoft.com/office/drawing/2014/main" id="{DF26706A-2086-4412-81BC-8DFECAB8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订阅收费与任务成本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5F7C367A-598C-46E9-AB02-A6819F44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08</a:t>
            </a:r>
          </a:p>
        </p:txBody>
      </p:sp>
      <p:sp>
        <p:nvSpPr>
          <p:cNvPr id="3" name="收入来自用户订阅。商业推荐和第三方服务费用需要单">
            <a:extLst xmlns:a="http://schemas.openxmlformats.org/drawingml/2006/main">
              <a:ext uri="{FF2B5EF4-FFF2-40B4-BE49-F238E27FC236}">
                <a16:creationId xmlns:a16="http://schemas.microsoft.com/office/drawing/2014/main" id="{291D55AD-A2D5-404F-B0B3-A4AB4D1C5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收入来自用户订阅。商业推荐和第三方服务费用需要单独披露。</a:t>
            </a:r>
          </a:p>
        </p:txBody>
      </p:sp>
      <p:sp>
        <p:nvSpPr>
          <p:cNvPr id="4" name="299">
            <a:extLst xmlns:a="http://schemas.openxmlformats.org/drawingml/2006/main">
              <a:ext uri="{FF2B5EF4-FFF2-40B4-BE49-F238E27FC236}">
                <a16:creationId xmlns:a16="http://schemas.microsoft.com/office/drawing/2014/main" id="{0B04C9D2-A085-40D2-81A9-4D6BE251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30956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3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73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73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299</a:t>
            </a:r>
          </a:p>
        </p:txBody>
      </p:sp>
      <p:sp>
        <p:nvSpPr>
          <p:cNvPr id="5" name="元 / 账户 / 月">
            <a:extLst xmlns:a="http://schemas.openxmlformats.org/drawingml/2006/main">
              <a:ext uri="{FF2B5EF4-FFF2-40B4-BE49-F238E27FC236}">
                <a16:creationId xmlns:a16="http://schemas.microsoft.com/office/drawing/2014/main" id="{75318274-2A6F-4EC7-8C22-1CC14565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250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元 / 账户 / 月</a:t>
            </a:r>
          </a:p>
        </p:txBody>
      </p:sp>
      <p:sp>
        <p:nvSpPr>
          <p:cNvPr id="6" name="标准方案价格假设&#10;通过付费试点验证">
            <a:extLst xmlns:a="http://schemas.openxmlformats.org/drawingml/2006/main">
              <a:ext uri="{FF2B5EF4-FFF2-40B4-BE49-F238E27FC236}">
                <a16:creationId xmlns:a16="http://schemas.microsoft.com/office/drawing/2014/main" id="{58242822-8D38-474B-8883-31E972D8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3810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标准方案价格假设</a:t>
            </a:r>
          </a:p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通过付费试点验证</a:t>
            </a:r>
          </a:p>
        </p:txBody>
      </p:sp>
      <p:sp>
        <p:nvSpPr>
          <p:cNvPr id="7" name="包含范围">
            <a:extLst xmlns:a="http://schemas.openxmlformats.org/drawingml/2006/main">
              <a:ext uri="{FF2B5EF4-FFF2-40B4-BE49-F238E27FC236}">
                <a16:creationId xmlns:a16="http://schemas.microsoft.com/office/drawing/2014/main" id="{1D37A5CD-5265-42E9-A758-D58C038CF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09800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包含范围</a:t>
            </a:r>
          </a:p>
        </p:txBody>
      </p:sp>
      <p:sp>
        <p:nvSpPr>
          <p:cNvPr id="8" name="拟包含100次标准任务，约定步骤及重试上限。">
            <a:extLst xmlns:a="http://schemas.openxmlformats.org/drawingml/2006/main">
              <a:ext uri="{FF2B5EF4-FFF2-40B4-BE49-F238E27FC236}">
                <a16:creationId xmlns:a16="http://schemas.microsoft.com/office/drawing/2014/main" id="{92D7CA6F-4FDB-42B2-960D-AC161582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860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拟包含100次标准任务，约定步骤及重试上限。</a:t>
            </a:r>
          </a:p>
        </p:txBody>
      </p:sp>
      <p:sp>
        <p:nvSpPr>
          <p:cNvPr id="9" name="成本控制">
            <a:extLst xmlns:a="http://schemas.openxmlformats.org/drawingml/2006/main">
              <a:ext uri="{FF2B5EF4-FFF2-40B4-BE49-F238E27FC236}">
                <a16:creationId xmlns:a16="http://schemas.microsoft.com/office/drawing/2014/main" id="{02E1AD12-E3A7-425C-829F-85F74F72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05175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成本控制</a:t>
            </a:r>
          </a:p>
        </p:txBody>
      </p:sp>
      <p:sp>
        <p:nvSpPr>
          <p:cNvPr id="10" name="达到预算上限时暂停，额外用量明示计价。">
            <a:extLst xmlns:a="http://schemas.openxmlformats.org/drawingml/2006/main">
              <a:ext uri="{FF2B5EF4-FFF2-40B4-BE49-F238E27FC236}">
                <a16:creationId xmlns:a16="http://schemas.microsoft.com/office/drawing/2014/main" id="{433B48FC-0BD0-4ED4-A337-5E39B490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781425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达到预算上限时暂停，额外用量明示计价。</a:t>
            </a:r>
          </a:p>
        </p:txBody>
      </p:sp>
      <p:sp>
        <p:nvSpPr>
          <p:cNvPr id="11" name="实施服务">
            <a:extLst xmlns:a="http://schemas.openxmlformats.org/drawingml/2006/main">
              <a:ext uri="{FF2B5EF4-FFF2-40B4-BE49-F238E27FC236}">
                <a16:creationId xmlns:a16="http://schemas.microsoft.com/office/drawing/2014/main" id="{4915A9CB-BA83-47F7-A381-E61C4CAE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400550"/>
            <a:ext cx="609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25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实施服务</a:t>
            </a:r>
          </a:p>
        </p:txBody>
      </p:sp>
      <p:sp>
        <p:nvSpPr>
          <p:cNvPr id="12" name="特殊连接器与私有部署单独报价。">
            <a:extLst xmlns:a="http://schemas.openxmlformats.org/drawingml/2006/main">
              <a:ext uri="{FF2B5EF4-FFF2-40B4-BE49-F238E27FC236}">
                <a16:creationId xmlns:a16="http://schemas.microsoft.com/office/drawing/2014/main" id="{A6025792-9EA2-42E2-86C9-263606CA9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87680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特殊连接器与私有部署单独报价。</a:t>
            </a:r>
          </a:p>
        </p:txBody>
      </p:sp>
    </p:spTree>
    <p:extLst>
      <p:ext uri="{BB962C8B-B14F-4D97-AF65-F5344CB8AC3E}">
        <p14:creationId xmlns:p14="http://schemas.microsoft.com/office/powerpoint/2010/main" val="16476282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首批付费用户的获取路径">
            <a:extLst xmlns:a="http://schemas.openxmlformats.org/drawingml/2006/main">
              <a:ext uri="{FF2B5EF4-FFF2-40B4-BE49-F238E27FC236}">
                <a16:creationId xmlns:a16="http://schemas.microsoft.com/office/drawing/2014/main" id="{8F886E0D-079F-4B72-BCAF-970E1C29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首批付费用户的获取路径</a:t>
            </a:r>
          </a:p>
        </p:txBody>
      </p:sp>
      <p:sp>
        <p:nvSpPr>
          <p:cNvPr id="2" name="通过 OPC 社区招募设计伙伴，先验证一个能重复">
            <a:extLst xmlns:a="http://schemas.openxmlformats.org/drawingml/2006/main">
              <a:ext uri="{FF2B5EF4-FFF2-40B4-BE49-F238E27FC236}">
                <a16:creationId xmlns:a16="http://schemas.microsoft.com/office/drawing/2014/main" id="{08F16683-08C1-4B87-BF5F-B14E60F5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通过 OPC 社区招募设计伙伴，先验证一个能重复使用的流程。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D1A2B909-70F5-4B90-A00F-FEB12C3F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09</a:t>
            </a:r>
          </a:p>
        </p:txBody>
      </p:sp>
      <p:sp>
        <p:nvSpPr>
          <p:cNvPr id="4" name="以上为90天目标，并非现有用户数据。规模扩大以付">
            <a:extLst xmlns:a="http://schemas.openxmlformats.org/drawingml/2006/main">
              <a:ext uri="{FF2B5EF4-FFF2-40B4-BE49-F238E27FC236}">
                <a16:creationId xmlns:a16="http://schemas.microsoft.com/office/drawing/2014/main" id="{E83DB7B2-DB8F-4D03-BF17-D5512C3C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以上为90天目标，并非现有用户数据。规模扩大以付费留存和交付成本为依据。</a:t>
            </a:r>
          </a:p>
        </p:txBody>
      </p:sp>
      <p:sp>
        <p:nvSpPr>
          <p:cNvPr id="5" name="20">
            <a:extLst xmlns:a="http://schemas.openxmlformats.org/drawingml/2006/main">
              <a:ext uri="{FF2B5EF4-FFF2-40B4-BE49-F238E27FC236}">
                <a16:creationId xmlns:a16="http://schemas.microsoft.com/office/drawing/2014/main" id="{9F14341E-583B-4714-BA1B-86999E00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955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20</a:t>
            </a:r>
          </a:p>
        </p:txBody>
      </p:sp>
      <p:sp>
        <p:nvSpPr>
          <p:cNvPr id="6" name="次用户访谈">
            <a:extLst xmlns:a="http://schemas.openxmlformats.org/drawingml/2006/main">
              <a:ext uri="{FF2B5EF4-FFF2-40B4-BE49-F238E27FC236}">
                <a16:creationId xmlns:a16="http://schemas.microsoft.com/office/drawing/2014/main" id="{2B26A325-4F39-4FCC-A93B-67722EE3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次用户访谈</a:t>
            </a:r>
          </a:p>
        </p:txBody>
      </p:sp>
      <p:sp>
        <p:nvSpPr>
          <p:cNvPr id="7" name="记录真实任务和耗时&#10;了解替代方案和付费意愿">
            <a:extLst xmlns:a="http://schemas.openxmlformats.org/drawingml/2006/main">
              <a:ext uri="{FF2B5EF4-FFF2-40B4-BE49-F238E27FC236}">
                <a16:creationId xmlns:a16="http://schemas.microsoft.com/office/drawing/2014/main" id="{0B063D81-F9BC-4CE5-A2E0-EF0003AF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记录真实任务和耗时</a:t>
            </a:r>
          </a:p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了解替代方案和付费意愿</a:t>
            </a:r>
          </a:p>
        </p:txBody>
      </p:sp>
      <p:sp>
        <p:nvSpPr>
          <p:cNvPr id="8" name="10">
            <a:extLst xmlns:a="http://schemas.openxmlformats.org/drawingml/2006/main">
              <a:ext uri="{FF2B5EF4-FFF2-40B4-BE49-F238E27FC236}">
                <a16:creationId xmlns:a16="http://schemas.microsoft.com/office/drawing/2014/main" id="{7448BFF6-FA6F-4757-9A65-F21B77B2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2955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10</a:t>
            </a:r>
          </a:p>
        </p:txBody>
      </p:sp>
      <p:sp>
        <p:nvSpPr>
          <p:cNvPr id="9" name="位设计伙伴">
            <a:extLst xmlns:a="http://schemas.openxmlformats.org/drawingml/2006/main">
              <a:ext uri="{FF2B5EF4-FFF2-40B4-BE49-F238E27FC236}">
                <a16:creationId xmlns:a16="http://schemas.microsoft.com/office/drawing/2014/main" id="{7D4352BD-4495-4705-9E53-E108B066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4671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位设计伙伴</a:t>
            </a:r>
          </a:p>
        </p:txBody>
      </p:sp>
      <p:sp>
        <p:nvSpPr>
          <p:cNvPr id="10" name="共同配置流程&#10;采集错误和接管原因">
            <a:extLst xmlns:a="http://schemas.openxmlformats.org/drawingml/2006/main">
              <a:ext uri="{FF2B5EF4-FFF2-40B4-BE49-F238E27FC236}">
                <a16:creationId xmlns:a16="http://schemas.microsoft.com/office/drawing/2014/main" id="{4844F747-A5F7-432B-AB71-E2F20A35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2386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共同配置流程</a:t>
            </a:r>
          </a:p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采集错误和接管原因</a:t>
            </a:r>
          </a:p>
        </p:txBody>
      </p:sp>
      <p:sp>
        <p:nvSpPr>
          <p:cNvPr id="11" name="3">
            <a:extLst xmlns:a="http://schemas.openxmlformats.org/drawingml/2006/main">
              <a:ext uri="{FF2B5EF4-FFF2-40B4-BE49-F238E27FC236}">
                <a16:creationId xmlns:a16="http://schemas.microsoft.com/office/drawing/2014/main" id="{C5F90BC3-F1E2-4429-8DA1-35DBA234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2955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6300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3</a:t>
            </a:r>
          </a:p>
        </p:txBody>
      </p:sp>
      <p:sp>
        <p:nvSpPr>
          <p:cNvPr id="12" name="个付费试点">
            <a:extLst xmlns:a="http://schemas.openxmlformats.org/drawingml/2006/main">
              <a:ext uri="{FF2B5EF4-FFF2-40B4-BE49-F238E27FC236}">
                <a16:creationId xmlns:a16="http://schemas.microsoft.com/office/drawing/2014/main" id="{98F8A77D-9881-4316-9346-E35AB28B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4671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325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个付费试点</a:t>
            </a:r>
          </a:p>
        </p:txBody>
      </p:sp>
      <p:sp>
        <p:nvSpPr>
          <p:cNvPr id="13" name="验证价格与服务成本&#10;观察连续使用情况">
            <a:extLst xmlns:a="http://schemas.openxmlformats.org/drawingml/2006/main">
              <a:ext uri="{FF2B5EF4-FFF2-40B4-BE49-F238E27FC236}">
                <a16:creationId xmlns:a16="http://schemas.microsoft.com/office/drawing/2014/main" id="{5007FCD2-F839-42D4-9009-802DB6D2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23862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验证价格与服务成本</a:t>
            </a:r>
          </a:p>
          <a:p xmlns:a="http://schemas.openxmlformats.org/drawingml/2006/main">
            <a:pPr algn="l">
              <a:def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观察连续使用情况</a:t>
            </a:r>
          </a:p>
        </p:txBody>
      </p:sp>
    </p:spTree>
    <p:extLst>
      <p:ext uri="{BB962C8B-B14F-4D97-AF65-F5344CB8AC3E}">
        <p14:creationId xmlns:p14="http://schemas.microsoft.com/office/powerpoint/2010/main" val="17716384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90天开发与验证计划">
            <a:extLst xmlns:a="http://schemas.openxmlformats.org/drawingml/2006/main">
              <a:ext uri="{FF2B5EF4-FFF2-40B4-BE49-F238E27FC236}">
                <a16:creationId xmlns:a16="http://schemas.microsoft.com/office/drawing/2014/main" id="{CC0E0D3E-0B2B-435E-9B2B-097CF0C30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90天开发与验证计划</a:t>
            </a:r>
          </a:p>
        </p:txBody>
      </p:sp>
      <p:sp>
        <p:nvSpPr>
          <p:cNvPr id="2" name="完成首个流程的可用性和付费验证后，再增加业务场景">
            <a:extLst xmlns:a="http://schemas.openxmlformats.org/drawingml/2006/main">
              <a:ext uri="{FF2B5EF4-FFF2-40B4-BE49-F238E27FC236}">
                <a16:creationId xmlns:a16="http://schemas.microsoft.com/office/drawing/2014/main" id="{67136032-BFF8-4E2F-A14E-F4C9607EC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完成首个流程的可用性和付费验证后，再增加业务场景。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21C3597F-95D0-44BB-B9A9-12728A2E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10</a:t>
            </a:r>
          </a:p>
        </p:txBody>
      </p:sp>
      <p:sp>
        <p:nvSpPr>
          <p:cNvPr id="4" name="指标均为待验证目标。成功率限定于规定任务样本，不">
            <a:extLst xmlns:a="http://schemas.openxmlformats.org/drawingml/2006/main">
              <a:ext uri="{FF2B5EF4-FFF2-40B4-BE49-F238E27FC236}">
                <a16:creationId xmlns:a16="http://schemas.microsoft.com/office/drawing/2014/main" id="{A5CF39B3-41C3-4DB0-B2C7-C50B1EA4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指标均为待验证目标。成功率限定于规定任务样本，不能外推至全部开放网页任务。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47A25E-3E64-4CF3-A289-807D1516B2AC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5048250"/>
                <a:gridCol w="4114800"/>
              </a:tblGrid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阶段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交付内容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阶段验收目标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第1至4周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20次访谈，整理任务样本与交互原型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确认高频痛点和接入条件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第5至8周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接入邮箱与资料表，完成审批、回查和续办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50个规定任务样本</a:t>
                      </a:r>
                    </a:p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完成率目标≥90%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第9至12周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10位设计伙伴试用，开展付费测试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至少3个付费试点</a:t>
                      </a:r>
                    </a:p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耗时下降目标≥30%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695325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持续验收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测试重复执行、权限撤销及审批内容变化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100个关键动作用例</a:t>
                      </a:r>
                    </a:p>
                    <a:p>
                      <a:r>
                        <a:rPr sz="1875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越权执行目标为0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9702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可靠交付与后续积累">
            <a:extLst xmlns:a="http://schemas.openxmlformats.org/drawingml/2006/main">
              <a:ext uri="{FF2B5EF4-FFF2-40B4-BE49-F238E27FC236}">
                <a16:creationId xmlns:a16="http://schemas.microsoft.com/office/drawing/2014/main" id="{BB8C5095-FCBB-4495-8902-C7489398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可靠交付与后续积累</a:t>
            </a:r>
          </a:p>
        </p:txBody>
      </p:sp>
      <p:sp>
        <p:nvSpPr>
          <p:cNvPr id="2" name="把容易出错的业务环节变成可检查、可暂停和可恢复的">
            <a:extLst xmlns:a="http://schemas.openxmlformats.org/drawingml/2006/main">
              <a:ext uri="{FF2B5EF4-FFF2-40B4-BE49-F238E27FC236}">
                <a16:creationId xmlns:a16="http://schemas.microsoft.com/office/drawing/2014/main" id="{C4B62C6B-5ECF-4535-AB3E-971194F9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把容易出错的业务环节变成可检查、可暂停和可恢复的系统行为。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3258D829-030C-42F1-985A-53A29A23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11</a:t>
            </a:r>
          </a:p>
        </p:txBody>
      </p:sp>
      <p:sp>
        <p:nvSpPr>
          <p:cNvPr id="4" name="以上为设计要求。形成可持续优势仍取决于真实使用、">
            <a:extLst xmlns:a="http://schemas.openxmlformats.org/drawingml/2006/main">
              <a:ext uri="{FF2B5EF4-FFF2-40B4-BE49-F238E27FC236}">
                <a16:creationId xmlns:a16="http://schemas.microsoft.com/office/drawing/2014/main" id="{25A17EA2-7F0A-4749-9834-C75205A4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以上为设计要求。形成可持续优势仍取决于真实使用、服务覆盖和客户留存。</a:t>
            </a:r>
          </a:p>
        </p:txBody>
      </p:sp>
      <p:sp>
        <p:nvSpPr>
          <p:cNvPr id="5" name="授权与审批">
            <a:extLst xmlns:a="http://schemas.openxmlformats.org/drawingml/2006/main">
              <a:ext uri="{FF2B5EF4-FFF2-40B4-BE49-F238E27FC236}">
                <a16:creationId xmlns:a16="http://schemas.microsoft.com/office/drawing/2014/main" id="{0C8028A0-6AB9-4488-852C-FEB539D7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02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授权与审批</a:t>
            </a:r>
          </a:p>
        </p:txBody>
      </p:sp>
      <p:sp>
        <p:nvSpPr>
          <p:cNvPr id="6" name="绑定具体操作内容和版本，权限可撤销，资料内容不能">
            <a:extLst xmlns:a="http://schemas.openxmlformats.org/drawingml/2006/main">
              <a:ext uri="{FF2B5EF4-FFF2-40B4-BE49-F238E27FC236}">
                <a16:creationId xmlns:a16="http://schemas.microsoft.com/office/drawing/2014/main" id="{F22E07A2-6101-4DA2-8250-428FA524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2002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绑定具体操作内容和版本，权限可撤销，资料内容不能扩大权限。</a:t>
            </a:r>
          </a:p>
        </p:txBody>
      </p:sp>
      <p:sp>
        <p:nvSpPr>
          <p:cNvPr id="7" name="重复与冲突">
            <a:extLst xmlns:a="http://schemas.openxmlformats.org/drawingml/2006/main">
              <a:ext uri="{FF2B5EF4-FFF2-40B4-BE49-F238E27FC236}">
                <a16:creationId xmlns:a16="http://schemas.microsoft.com/office/drawing/2014/main" id="{97FCF46D-D741-46B0-AEFC-03C7F45C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重复与冲突</a:t>
            </a:r>
          </a:p>
        </p:txBody>
      </p:sp>
      <p:sp>
        <p:nvSpPr>
          <p:cNvPr id="8" name="用唯一执行标识和版本检查减少重复发送，冲突时暂停">
            <a:extLst xmlns:a="http://schemas.openxmlformats.org/drawingml/2006/main">
              <a:ext uri="{FF2B5EF4-FFF2-40B4-BE49-F238E27FC236}">
                <a16:creationId xmlns:a16="http://schemas.microsoft.com/office/drawing/2014/main" id="{DDAA015F-6821-40ED-BA51-7FAF166A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0384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用唯一执行标识和版本检查减少重复发送，冲突时暂停并提示用户。</a:t>
            </a:r>
          </a:p>
        </p:txBody>
      </p:sp>
      <p:sp>
        <p:nvSpPr>
          <p:cNvPr id="9" name="事实与隐私">
            <a:extLst xmlns:a="http://schemas.openxmlformats.org/drawingml/2006/main">
              <a:ext uri="{FF2B5EF4-FFF2-40B4-BE49-F238E27FC236}">
                <a16:creationId xmlns:a16="http://schemas.microsoft.com/office/drawing/2014/main" id="{A7FA7BE8-C063-406E-9C22-21487581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事实与隐私</a:t>
            </a:r>
          </a:p>
        </p:txBody>
      </p:sp>
      <p:sp>
        <p:nvSpPr>
          <p:cNvPr id="10" name="回查外部状态，保留必要证据，按账户隔离凭据和日志">
            <a:extLst xmlns:a="http://schemas.openxmlformats.org/drawingml/2006/main">
              <a:ext uri="{FF2B5EF4-FFF2-40B4-BE49-F238E27FC236}">
                <a16:creationId xmlns:a16="http://schemas.microsoft.com/office/drawing/2014/main" id="{2B2EFEC1-C220-48E9-8EB5-72ED265E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8766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回查外部状态，保留必要证据，按账户隔离凭据和日志并支持删除。</a:t>
            </a:r>
          </a:p>
        </p:txBody>
      </p:sp>
      <p:sp>
        <p:nvSpPr>
          <p:cNvPr id="11" name="长期积累">
            <a:extLst xmlns:a="http://schemas.openxmlformats.org/drawingml/2006/main">
              <a:ext uri="{FF2B5EF4-FFF2-40B4-BE49-F238E27FC236}">
                <a16:creationId xmlns:a16="http://schemas.microsoft.com/office/drawing/2014/main" id="{89B7FA89-AFD8-4BA3-942F-9FC1D42A0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866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长期积累</a:t>
            </a:r>
          </a:p>
        </p:txBody>
      </p:sp>
      <p:sp>
        <p:nvSpPr>
          <p:cNvPr id="12" name="沉淀获授权的任务样本、验收规则和连接器适配经验，">
            <a:extLst xmlns:a="http://schemas.openxmlformats.org/drawingml/2006/main">
              <a:ext uri="{FF2B5EF4-FFF2-40B4-BE49-F238E27FC236}">
                <a16:creationId xmlns:a16="http://schemas.microsoft.com/office/drawing/2014/main" id="{85430330-CFA7-4583-ADDA-77B432DD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714875"/>
            <a:ext cx="891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沉淀获授权的任务样本、验收规则和连接器适配经验，持续降低维护成本。</a:t>
            </a:r>
          </a:p>
        </p:txBody>
      </p:sp>
    </p:spTree>
    <p:extLst>
      <p:ext uri="{BB962C8B-B14F-4D97-AF65-F5344CB8AC3E}">
        <p14:creationId xmlns:p14="http://schemas.microsoft.com/office/powerpoint/2010/main" val="4046758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创始人、项目阶段与入驻计划">
            <a:extLst xmlns:a="http://schemas.openxmlformats.org/drawingml/2006/main">
              <a:ext uri="{FF2B5EF4-FFF2-40B4-BE49-F238E27FC236}">
                <a16:creationId xmlns:a16="http://schemas.microsoft.com/office/drawing/2014/main" id="{C3BD1034-DDD4-4D90-8C62-659D0237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创始人、项目阶段与入驻计划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8E6101A7-24C6-4E35-AF75-8D3E0971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12</a:t>
            </a:r>
          </a:p>
        </p:txBody>
      </p:sp>
      <p:sp>
        <p:nvSpPr>
          <p:cNvPr id="3" name="申报定位建议：AI应用软件项目。产业匹配与评审资">
            <a:extLst xmlns:a="http://schemas.openxmlformats.org/drawingml/2006/main">
              <a:ext uri="{FF2B5EF4-FFF2-40B4-BE49-F238E27FC236}">
                <a16:creationId xmlns:a16="http://schemas.microsoft.com/office/drawing/2014/main" id="{0C92F1E0-A7FE-4366-AA3E-5E5DFBAC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申报定位建议：AI应用软件项目。产业匹配与评审资格以数栖湾当前受理条件为准。</a:t>
            </a:r>
          </a:p>
        </p:txBody>
      </p:sp>
      <p:sp>
        <p:nvSpPr>
          <p:cNvPr id="4" name="创始人">
            <a:extLst xmlns:a="http://schemas.openxmlformats.org/drawingml/2006/main">
              <a:ext uri="{FF2B5EF4-FFF2-40B4-BE49-F238E27FC236}">
                <a16:creationId xmlns:a16="http://schemas.microsoft.com/office/drawing/2014/main" id="{8C6FE76E-267E-415B-9E5E-F4B6ECF9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885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创始人</a:t>
            </a:r>
          </a:p>
        </p:txBody>
      </p:sp>
      <p:sp>
        <p:nvSpPr>
          <p:cNvPr id="5" name="互联网、AI开发者。拟负责产品设计与核心软件开发">
            <a:extLst xmlns:a="http://schemas.openxmlformats.org/drawingml/2006/main">
              <a:ext uri="{FF2B5EF4-FFF2-40B4-BE49-F238E27FC236}">
                <a16:creationId xmlns:a16="http://schemas.microsoft.com/office/drawing/2014/main" id="{2E96FD92-8A12-42EE-9EE8-7D6287E9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1809750"/>
            <a:ext cx="8896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互联网、AI开发者。拟负责产品设计与核心软件开发。</a:t>
            </a:r>
          </a:p>
        </p:txBody>
      </p:sp>
      <p:sp>
        <p:nvSpPr>
          <p:cNvPr id="6" name="当前阶段">
            <a:extLst xmlns:a="http://schemas.openxmlformats.org/drawingml/2006/main">
              <a:ext uri="{FF2B5EF4-FFF2-40B4-BE49-F238E27FC236}">
                <a16:creationId xmlns:a16="http://schemas.microsoft.com/office/drawing/2014/main" id="{56378915-CD89-4BC9-9C87-CF6C97A3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1885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当前阶段</a:t>
            </a:r>
          </a:p>
        </p:txBody>
      </p:sp>
      <p:sp>
        <p:nvSpPr>
          <p:cNvPr id="7" name="已形成产品理念。本次材料未提供原型、客户、收入或">
            <a:extLst xmlns:a="http://schemas.openxmlformats.org/drawingml/2006/main">
              <a:ext uri="{FF2B5EF4-FFF2-40B4-BE49-F238E27FC236}">
                <a16:creationId xmlns:a16="http://schemas.microsoft.com/office/drawing/2014/main" id="{39D92EC7-3532-4FB4-89D3-6D91C969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762250"/>
            <a:ext cx="8896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已形成产品理念。本次材料未提供原型、客户、收入或知识产权证据。</a:t>
            </a:r>
          </a:p>
        </p:txBody>
      </p:sp>
      <p:sp>
        <p:nvSpPr>
          <p:cNvPr id="8" name="落地安排">
            <a:extLst xmlns:a="http://schemas.openxmlformats.org/drawingml/2006/main">
              <a:ext uri="{FF2B5EF4-FFF2-40B4-BE49-F238E27FC236}">
                <a16:creationId xmlns:a16="http://schemas.microsoft.com/office/drawing/2014/main" id="{5BB42AF8-5AF1-42B0-89A8-26A27BB8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885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落地安排</a:t>
            </a:r>
          </a:p>
        </p:txBody>
      </p:sp>
      <p:sp>
        <p:nvSpPr>
          <p:cNvPr id="9" name="拟根据评审及入驻条件，在良渚注册或落地项目主体。">
            <a:extLst xmlns:a="http://schemas.openxmlformats.org/drawingml/2006/main">
              <a:ext uri="{FF2B5EF4-FFF2-40B4-BE49-F238E27FC236}">
                <a16:creationId xmlns:a16="http://schemas.microsoft.com/office/drawing/2014/main" id="{0A5DB5C8-5584-4884-A87E-46E0271A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714750"/>
            <a:ext cx="8896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拟根据评审及入驻条件，在良渚注册或落地项目主体。</a:t>
            </a:r>
          </a:p>
        </p:txBody>
      </p:sp>
      <p:sp>
        <p:nvSpPr>
          <p:cNvPr id="10" name="支持需求">
            <a:extLst xmlns:a="http://schemas.openxmlformats.org/drawingml/2006/main">
              <a:ext uri="{FF2B5EF4-FFF2-40B4-BE49-F238E27FC236}">
                <a16:creationId xmlns:a16="http://schemas.microsoft.com/office/drawing/2014/main" id="{CB1EC827-5104-4618-BDA0-0D63A73F3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1885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1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支持需求</a:t>
            </a:r>
          </a:p>
        </p:txBody>
      </p:sp>
      <p:sp>
        <p:nvSpPr>
          <p:cNvPr id="11" name="小规模办公及注册地址支持、AI开发资源、OPC试">
            <a:extLst xmlns:a="http://schemas.openxmlformats.org/drawingml/2006/main">
              <a:ext uri="{FF2B5EF4-FFF2-40B4-BE49-F238E27FC236}">
                <a16:creationId xmlns:a16="http://schemas.microsoft.com/office/drawing/2014/main" id="{81E8C9FE-AC6A-4C2B-8033-E93D295D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667250"/>
            <a:ext cx="8896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小规模办公及注册地址支持、AI开发资源、OPC试点用户和企业服务对接。</a:t>
            </a:r>
          </a:p>
        </p:txBody>
      </p:sp>
    </p:spTree>
    <p:extLst>
      <p:ext uri="{BB962C8B-B14F-4D97-AF65-F5344CB8AC3E}">
        <p14:creationId xmlns:p14="http://schemas.microsoft.com/office/powerpoint/2010/main" val="11036178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90天现金预算与收入测算">
            <a:extLst xmlns:a="http://schemas.openxmlformats.org/drawingml/2006/main">
              <a:ext uri="{FF2B5EF4-FFF2-40B4-BE49-F238E27FC236}">
                <a16:creationId xmlns:a16="http://schemas.microsoft.com/office/drawing/2014/main" id="{2D17B97B-4D38-4BB9-AA36-08DCFDC4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90天现金预算与收入测算</a:t>
            </a:r>
          </a:p>
        </p:txBody>
      </p:sp>
      <p:sp>
        <p:nvSpPr>
          <p:cNvPr id="2" name="按创始人主导开发、自备电脑的情形估算。所有数字待">
            <a:extLst xmlns:a="http://schemas.openxmlformats.org/drawingml/2006/main">
              <a:ext uri="{FF2B5EF4-FFF2-40B4-BE49-F238E27FC236}">
                <a16:creationId xmlns:a16="http://schemas.microsoft.com/office/drawing/2014/main" id="{D54C257E-83DF-46FE-B635-58CB787C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按创始人主导开发、自备电脑的情形估算。所有数字待询价和试点校正。</a:t>
            </a:r>
          </a:p>
        </p:txBody>
      </p:sp>
      <p:sp>
        <p:nvSpPr>
          <p:cNvPr id="3" name="13">
            <a:extLst xmlns:a="http://schemas.openxmlformats.org/drawingml/2006/main">
              <a:ext uri="{FF2B5EF4-FFF2-40B4-BE49-F238E27FC236}">
                <a16:creationId xmlns:a16="http://schemas.microsoft.com/office/drawing/2014/main" id="{62EA445F-C955-4829-A072-971DC094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13</a:t>
            </a:r>
          </a:p>
        </p:txBody>
      </p:sp>
      <p:sp>
        <p:nvSpPr>
          <p:cNvPr id="4" name="预算未含创始人工资、社保、租金及税费。服务贡献未">
            <a:extLst xmlns:a="http://schemas.openxmlformats.org/drawingml/2006/main">
              <a:ext uri="{FF2B5EF4-FFF2-40B4-BE49-F238E27FC236}">
                <a16:creationId xmlns:a16="http://schemas.microsoft.com/office/drawing/2014/main" id="{0FB08F31-65F1-4E66-B660-55DCFC43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预算未含创始人工资、社保、租金及税费。服务贡献未扣固定人工、获客、退款等费用。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AAB84-F8FD-440D-9774-CC37F6DC792A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5429250" cy="349567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19500"/>
                <a:gridCol w="1809750"/>
              </a:tblGrid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预算项目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金额（元）</a:t>
                      </a:r>
                    </a:p>
                  </a:txBody>
                  <a:tcPr marL="91440" marR="91440" marT="45720" marB="45720" anchor="ctr">
                    <a:solidFill>
                      <a:srgbClr val="16624B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模型与执行环境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8,000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云资源、工具及测试设备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4,000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用户访谈与试点支持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3,000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少量设计、连接器及专业服务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5,000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预备金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5,000</a:t>
                      </a:r>
                    </a:p>
                  </a:txBody>
                  <a:tcPr marL="91440" marR="91440" marT="45720" marB="45720" anchor="ctr">
                    <a:solidFill>
                      <a:srgbClr val="F5F2E9"/>
                    </a:solidFill>
                  </a:tcPr>
                </a:tc>
              </a:tr>
              <a:tr h="499382"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合计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  <a:tc>
                  <a:txBody>
                    <a:bodyPr wrap="square" lIns="133350" tIns="76200" rIns="133350" bIns="76200"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92922"/>
                          </a:solidFill>
                          <a:latin typeface="Alibaba PuHuiTi"/>
                          <a:ea typeface="Alibaba PuHuiTi"/>
                          <a:cs typeface="Alibaba PuHuiTi"/>
                        </a:rPr>
                        <a:t>25,000</a:t>
                      </a:r>
                    </a:p>
                  </a:txBody>
                  <a:tcPr marL="91440" marR="91440" marT="45720" marB="45720" anchor="ctr">
                    <a:solidFill>
                      <a:srgbClr val="EDEFE7"/>
                    </a:solidFill>
                  </a:tcPr>
                </a:tc>
              </a:tr>
            </a:tbl>
          </a:graphicData>
        </a:graphic>
      </p:graphicFrame>
      <p:sp>
        <p:nvSpPr>
          <p:cNvPr id="6" name="299 − 80 = 219元">
            <a:extLst xmlns:a="http://schemas.openxmlformats.org/drawingml/2006/main">
              <a:ext uri="{FF2B5EF4-FFF2-40B4-BE49-F238E27FC236}">
                <a16:creationId xmlns:a16="http://schemas.microsoft.com/office/drawing/2014/main" id="{CA605D4C-4791-4609-906D-3D3B2B38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2098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299 − 80 = 219元</a:t>
            </a:r>
          </a:p>
        </p:txBody>
      </p:sp>
      <p:sp>
        <p:nvSpPr>
          <p:cNvPr id="7" name="单账户每月服务贡献（基准假设）">
            <a:extLst xmlns:a="http://schemas.openxmlformats.org/drawingml/2006/main">
              <a:ext uri="{FF2B5EF4-FFF2-40B4-BE49-F238E27FC236}">
                <a16:creationId xmlns:a16="http://schemas.microsoft.com/office/drawing/2014/main" id="{091B923F-1E1F-4D0B-AFFF-59B3636B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76225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单账户每月服务贡献（基准假设）</a:t>
            </a:r>
          </a:p>
        </p:txBody>
      </p:sp>
      <p:sp>
        <p:nvSpPr>
          <p:cNvPr id="8" name="3 × 299 = 897元">
            <a:extLst xmlns:a="http://schemas.openxmlformats.org/drawingml/2006/main">
              <a:ext uri="{FF2B5EF4-FFF2-40B4-BE49-F238E27FC236}">
                <a16:creationId xmlns:a16="http://schemas.microsoft.com/office/drawing/2014/main" id="{933B3986-32EC-44F7-855F-132F429E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2385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3 × 299 = 897元</a:t>
            </a:r>
          </a:p>
        </p:txBody>
      </p:sp>
      <p:sp>
        <p:nvSpPr>
          <p:cNvPr id="9" name="3个付费账户的月订阅收入">
            <a:extLst xmlns:a="http://schemas.openxmlformats.org/drawingml/2006/main">
              <a:ext uri="{FF2B5EF4-FFF2-40B4-BE49-F238E27FC236}">
                <a16:creationId xmlns:a16="http://schemas.microsoft.com/office/drawing/2014/main" id="{100D322F-C0FC-49A6-A487-39ACA3FF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79095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3个付费账户的月订阅收入</a:t>
            </a:r>
          </a:p>
        </p:txBody>
      </p:sp>
      <p:sp>
        <p:nvSpPr>
          <p:cNvPr id="10" name="100 × 299 = 29,900元">
            <a:extLst xmlns:a="http://schemas.openxmlformats.org/drawingml/2006/main">
              <a:ext uri="{FF2B5EF4-FFF2-40B4-BE49-F238E27FC236}">
                <a16:creationId xmlns:a16="http://schemas.microsoft.com/office/drawing/2014/main" id="{D6142EB9-A220-4AD8-9974-2EDE76C0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2672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62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rPr>
              <a:t>100 × 299 = 29,900元</a:t>
            </a:r>
          </a:p>
        </p:txBody>
      </p:sp>
      <p:sp>
        <p:nvSpPr>
          <p:cNvPr id="11" name="100个稳定账户的月订阅收入情景">
            <a:extLst xmlns:a="http://schemas.openxmlformats.org/drawingml/2006/main">
              <a:ext uri="{FF2B5EF4-FFF2-40B4-BE49-F238E27FC236}">
                <a16:creationId xmlns:a16="http://schemas.microsoft.com/office/drawing/2014/main" id="{93F4F549-CDA4-41EA-BEFB-EF47BC47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81965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7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100个稳定账户的月订阅收入情景</a:t>
            </a:r>
          </a:p>
        </p:txBody>
      </p:sp>
      <p:sp>
        <p:nvSpPr>
          <p:cNvPr id="12" name="成本假设：100次 × 0.5元 + 30元&#10;=">
            <a:extLst xmlns:a="http://schemas.openxmlformats.org/drawingml/2006/main">
              <a:ext uri="{FF2B5EF4-FFF2-40B4-BE49-F238E27FC236}">
                <a16:creationId xmlns:a16="http://schemas.microsoft.com/office/drawing/2014/main" id="{228F9C7F-2667-4AC6-821D-D8782CE9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34352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成本假设：100次 × 0.5元 + 30元</a:t>
            </a:r>
          </a:p>
          <a:p xmlns:a="http://schemas.openxmlformats.org/drawingml/2006/main">
            <a:pPr algn="l">
              <a:def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4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= 80元 / 账户 / 月</a:t>
            </a:r>
          </a:p>
        </p:txBody>
      </p:sp>
    </p:spTree>
    <p:extLst>
      <p:ext uri="{BB962C8B-B14F-4D97-AF65-F5344CB8AC3E}">
        <p14:creationId xmlns:p14="http://schemas.microsoft.com/office/powerpoint/2010/main" val="191640149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资料依据与申报信息">
            <a:extLst xmlns:a="http://schemas.openxmlformats.org/drawingml/2006/main">
              <a:ext uri="{FF2B5EF4-FFF2-40B4-BE49-F238E27FC236}">
                <a16:creationId xmlns:a16="http://schemas.microsoft.com/office/drawing/2014/main" id="{DE7FC9F2-F228-4CBA-B9A5-C6AB8843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3450" b="1">
                <a:solidFill>
                  <a:srgbClr val="192922"/>
                </a:solidFill>
                <a:latin typeface="Alibaba PuHuiTi"/>
                <a:ea typeface="Alibaba PuHuiTi"/>
                <a:cs typeface="Alibaba PuHuiTi"/>
              </a:rPr>
              <a:t>资料依据与申报信息</a:t>
            </a:r>
          </a:p>
        </p:txBody>
      </p:sp>
      <p:sp>
        <p:nvSpPr>
          <p:cNvPr id="2" name="趋势判断来自原始材料，产品方案和商业数字属于本次">
            <a:extLst xmlns:a="http://schemas.openxmlformats.org/drawingml/2006/main">
              <a:ext uri="{FF2B5EF4-FFF2-40B4-BE49-F238E27FC236}">
                <a16:creationId xmlns:a16="http://schemas.microsoft.com/office/drawing/2014/main" id="{1CCDF516-93AC-4984-A47E-8B7FB96DF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477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2025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趋势判断来自原始材料，产品方案和商业数字属于本次规划。</a:t>
            </a:r>
          </a:p>
        </p:txBody>
      </p:sp>
      <p:sp>
        <p:nvSpPr>
          <p:cNvPr id="3" name="14">
            <a:extLst xmlns:a="http://schemas.openxmlformats.org/drawingml/2006/main">
              <a:ext uri="{FF2B5EF4-FFF2-40B4-BE49-F238E27FC236}">
                <a16:creationId xmlns:a16="http://schemas.microsoft.com/office/drawing/2014/main" id="{76E25FF7-A1B3-42DA-A8A2-5C32B6EE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14</a:t>
            </a:r>
          </a:p>
        </p:txBody>
      </p:sp>
      <p:sp>
        <p:nvSpPr>
          <p:cNvPr id="4" name="提交前需补齐：创始人及联系方式、主体与股权、原型">
            <a:extLst xmlns:a="http://schemas.openxmlformats.org/drawingml/2006/main">
              <a:ext uri="{FF2B5EF4-FFF2-40B4-BE49-F238E27FC236}">
                <a16:creationId xmlns:a16="http://schemas.microsoft.com/office/drawing/2014/main" id="{93234C66-B7B0-4424-9DFD-B390B77D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350" b="0">
                <a:solidFill>
                  <a:srgbClr val="59685F"/>
                </a:solidFill>
                <a:latin typeface="Alibaba PuHuiTi"/>
                <a:ea typeface="Alibaba PuHuiTi"/>
                <a:cs typeface="Alibaba PuHuiTi"/>
              </a:rPr>
              <a:t>提交前需补齐：创始人及联系方式、主体与股权、原型和试点证据、自研知识产权说明。</a:t>
            </a:r>
          </a:p>
        </p:txBody>
      </p:sp>
      <p:sp>
        <p:nvSpPr>
          <p:cNvPr id="5" name="S1  MCP 架构与工具发现">
            <a:extLst xmlns:a="http://schemas.openxmlformats.org/drawingml/2006/main">
              <a:ext uri="{FF2B5EF4-FFF2-40B4-BE49-F238E27FC236}">
                <a16:creationId xmlns:a16="http://schemas.microsoft.com/office/drawing/2014/main" id="{F1DCB89E-7D3E-4AE3-AC47-967426A2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1a115fea55b6452c"/>
              </a:rPr>
              <a:t>S1  MCP 架构与工具发现</a:t>
            </a:r>
          </a:p>
        </p:txBody>
      </p:sp>
      <p:sp>
        <p:nvSpPr>
          <p:cNvPr id="6" name="S2  WebMCP 设计仓库">
            <a:extLst xmlns:a="http://schemas.openxmlformats.org/drawingml/2006/main">
              <a:ext uri="{FF2B5EF4-FFF2-40B4-BE49-F238E27FC236}">
                <a16:creationId xmlns:a16="http://schemas.microsoft.com/office/drawing/2014/main" id="{2D35A9CF-2F93-4493-94F4-6601ABF3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62225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96d97a2078e04822"/>
              </a:rPr>
              <a:t>S2  WebMCP 设计仓库</a:t>
            </a:r>
          </a:p>
        </p:txBody>
      </p:sp>
      <p:sp>
        <p:nvSpPr>
          <p:cNvPr id="7" name="S3  A2A 官方规范">
            <a:extLst xmlns:a="http://schemas.openxmlformats.org/drawingml/2006/main">
              <a:ext uri="{FF2B5EF4-FFF2-40B4-BE49-F238E27FC236}">
                <a16:creationId xmlns:a16="http://schemas.microsoft.com/office/drawing/2014/main" id="{2EE8D8F6-0378-4F55-954C-D5EB56B44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2ff593b9bbed4003"/>
              </a:rPr>
              <a:t>S3  A2A 官方规范</a:t>
            </a:r>
          </a:p>
        </p:txBody>
      </p:sp>
      <p:sp>
        <p:nvSpPr>
          <p:cNvPr id="8" name="S4  OpenAI Workspace age">
            <a:extLst xmlns:a="http://schemas.openxmlformats.org/drawingml/2006/main">
              <a:ext uri="{FF2B5EF4-FFF2-40B4-BE49-F238E27FC236}">
                <a16:creationId xmlns:a16="http://schemas.microsoft.com/office/drawing/2014/main" id="{95D399EB-0F73-4819-9A3C-F89430A1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7361ed55d5174307"/>
              </a:rPr>
              <a:t>S4  OpenAI Workspace agents 官方介绍</a:t>
            </a:r>
          </a:p>
        </p:txBody>
      </p:sp>
      <p:sp>
        <p:nvSpPr>
          <p:cNvPr id="9" name="S5  n8n 官方 AI 产品介绍">
            <a:extLst xmlns:a="http://schemas.openxmlformats.org/drawingml/2006/main">
              <a:ext uri="{FF2B5EF4-FFF2-40B4-BE49-F238E27FC236}">
                <a16:creationId xmlns:a16="http://schemas.microsoft.com/office/drawing/2014/main" id="{CB9CE933-C177-46D7-9B66-E035C5C3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63364de7b1594bd1"/>
              </a:rPr>
              <a:t>S5  n8n 官方 AI 产品介绍</a:t>
            </a:r>
          </a:p>
        </p:txBody>
      </p:sp>
      <p:sp>
        <p:nvSpPr>
          <p:cNvPr id="10" name="S6  委托支付官方说明">
            <a:extLst xmlns:a="http://schemas.openxmlformats.org/drawingml/2006/main">
              <a:ext uri="{FF2B5EF4-FFF2-40B4-BE49-F238E27FC236}">
                <a16:creationId xmlns:a16="http://schemas.microsoft.com/office/drawing/2014/main" id="{03AE3C1B-76AB-402B-897C-DDE6175C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0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76e40978b8ce40df"/>
              </a:rPr>
              <a:t>S6  委托支付官方说明</a:t>
            </a:r>
          </a:p>
        </p:txBody>
      </p:sp>
      <p:sp>
        <p:nvSpPr>
          <p:cNvPr id="11" name="S7  数栖湾项目评审公告">
            <a:extLst xmlns:a="http://schemas.openxmlformats.org/drawingml/2006/main">
              <a:ext uri="{FF2B5EF4-FFF2-40B4-BE49-F238E27FC236}">
                <a16:creationId xmlns:a16="http://schemas.microsoft.com/office/drawing/2014/main" id="{E0B66858-6068-400B-AAA8-478261F2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</a:defRPr>
            </a:pPr>
            <a:r>
              <a:rPr sz="1875" b="1">
                <a:solidFill>
                  <a:srgbClr val="16624B"/>
                </a:solidFill>
                <a:latin typeface="Alibaba PuHuiTi"/>
                <a:ea typeface="Alibaba PuHuiTi"/>
                <a:cs typeface="Alibaba PuHuiTi"/>
                <a:hlinkClick xmlns:r="http://schemas.openxmlformats.org/officeDocument/2006/relationships" r:id="Rad7a22955afe4f25"/>
              </a:rPr>
              <a:t>S7  数栖湾项目评审公告</a:t>
            </a:r>
          </a:p>
        </p:txBody>
      </p:sp>
    </p:spTree>
    <p:extLst>
      <p:ext uri="{BB962C8B-B14F-4D97-AF65-F5344CB8AC3E}">
        <p14:creationId xmlns:p14="http://schemas.microsoft.com/office/powerpoint/2010/main" val="16670783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2026-10-09T02:50:51.9600000Z</dcterms:created>
  <dcterms:modified xsi:type="dcterms:W3CDTF">2026-10-09T02:50:51.9600000Z</dcterms:modified>
</coreProperties>
</file>